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50"/>
  </p:notesMasterIdLst>
  <p:sldIdLst>
    <p:sldId id="256" r:id="rId2"/>
    <p:sldId id="257" r:id="rId3"/>
    <p:sldId id="260" r:id="rId4"/>
    <p:sldId id="259" r:id="rId5"/>
    <p:sldId id="307" r:id="rId6"/>
    <p:sldId id="308" r:id="rId7"/>
    <p:sldId id="309" r:id="rId8"/>
    <p:sldId id="310" r:id="rId9"/>
    <p:sldId id="311" r:id="rId10"/>
    <p:sldId id="312" r:id="rId11"/>
    <p:sldId id="313" r:id="rId12"/>
    <p:sldId id="314" r:id="rId13"/>
    <p:sldId id="315" r:id="rId14"/>
    <p:sldId id="316" r:id="rId15"/>
    <p:sldId id="317" r:id="rId16"/>
    <p:sldId id="318" r:id="rId17"/>
    <p:sldId id="319" r:id="rId18"/>
    <p:sldId id="320" r:id="rId19"/>
    <p:sldId id="321" r:id="rId20"/>
    <p:sldId id="322" r:id="rId21"/>
    <p:sldId id="323" r:id="rId22"/>
    <p:sldId id="324" r:id="rId23"/>
    <p:sldId id="325" r:id="rId24"/>
    <p:sldId id="327" r:id="rId25"/>
    <p:sldId id="328" r:id="rId26"/>
    <p:sldId id="329" r:id="rId27"/>
    <p:sldId id="330" r:id="rId28"/>
    <p:sldId id="331" r:id="rId29"/>
    <p:sldId id="332" r:id="rId30"/>
    <p:sldId id="334" r:id="rId31"/>
    <p:sldId id="333" r:id="rId32"/>
    <p:sldId id="335" r:id="rId33"/>
    <p:sldId id="336" r:id="rId34"/>
    <p:sldId id="337" r:id="rId35"/>
    <p:sldId id="338" r:id="rId36"/>
    <p:sldId id="339" r:id="rId37"/>
    <p:sldId id="280" r:id="rId38"/>
    <p:sldId id="263" r:id="rId39"/>
    <p:sldId id="340" r:id="rId40"/>
    <p:sldId id="264" r:id="rId41"/>
    <p:sldId id="265" r:id="rId42"/>
    <p:sldId id="284" r:id="rId43"/>
    <p:sldId id="286" r:id="rId44"/>
    <p:sldId id="287" r:id="rId45"/>
    <p:sldId id="305" r:id="rId46"/>
    <p:sldId id="271" r:id="rId47"/>
    <p:sldId id="272" r:id="rId48"/>
    <p:sldId id="277" r:id="rId49"/>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25" userDrawn="1">
          <p15:clr>
            <a:srgbClr val="A4A3A4"/>
          </p15:clr>
        </p15:guide>
        <p15:guide id="2" orient="horz" pos="89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C4B1156A-380E-4F78-BDF5-A606A8083BF9}" styleName="Orta Stil 4 - Vurgu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Orta Stil 4 - Vurgu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E929F9F4-4A8F-4326-A1B4-22849713DDAB}" styleName="Koyu Stil 1 - Vurgu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snapToGrid="0">
      <p:cViewPr varScale="1">
        <p:scale>
          <a:sx n="86" d="100"/>
          <a:sy n="86" d="100"/>
        </p:scale>
        <p:origin x="422" y="48"/>
      </p:cViewPr>
      <p:guideLst>
        <p:guide pos="325"/>
        <p:guide orient="horz" pos="89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1CD52D-A6E6-4350-A764-1281FAA27FB3}" type="datetimeFigureOut">
              <a:rPr lang="tr-TR" smtClean="0"/>
              <a:t>9.10.2017</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1D1550-ADE1-440A-8A43-AD3825ED041E}" type="slidenum">
              <a:rPr lang="tr-TR" smtClean="0"/>
              <a:t>‹#›</a:t>
            </a:fld>
            <a:endParaRPr lang="tr-TR"/>
          </a:p>
        </p:txBody>
      </p:sp>
    </p:spTree>
    <p:extLst>
      <p:ext uri="{BB962C8B-B14F-4D97-AF65-F5344CB8AC3E}">
        <p14:creationId xmlns:p14="http://schemas.microsoft.com/office/powerpoint/2010/main" val="1351468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3C1D1550-ADE1-440A-8A43-AD3825ED041E}" type="slidenum">
              <a:rPr lang="tr-TR" smtClean="0"/>
              <a:t>2</a:t>
            </a:fld>
            <a:endParaRPr lang="tr-TR"/>
          </a:p>
        </p:txBody>
      </p:sp>
    </p:spTree>
    <p:extLst>
      <p:ext uri="{BB962C8B-B14F-4D97-AF65-F5344CB8AC3E}">
        <p14:creationId xmlns:p14="http://schemas.microsoft.com/office/powerpoint/2010/main" val="4117186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tr-TR"/>
              <a:t>Asıl başlık stili için tıklatın</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a:t>Asıl alt başlık stilini düzenlemek için tıklatın</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3B354E64-4D3E-4BE6-81A8-F70AA899FE80}" type="datetime1">
              <a:rPr lang="tr-TR" smtClean="0"/>
              <a:t>9.10.2017</a:t>
            </a:fld>
            <a:endParaRPr lang="tr-TR"/>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tr-TR"/>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50022F5F-49BC-4FFF-8616-844D752482D3}" type="slidenum">
              <a:rPr lang="tr-TR" smtClean="0"/>
              <a:t>‹#›</a:t>
            </a:fld>
            <a:endParaRPr lang="tr-TR"/>
          </a:p>
        </p:txBody>
      </p:sp>
    </p:spTree>
    <p:extLst>
      <p:ext uri="{BB962C8B-B14F-4D97-AF65-F5344CB8AC3E}">
        <p14:creationId xmlns:p14="http://schemas.microsoft.com/office/powerpoint/2010/main" val="3077638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F380776-BF55-4E93-8F65-D47BCE58AD7F}" type="datetime1">
              <a:rPr lang="tr-TR" smtClean="0"/>
              <a:t>9.10.2017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50022F5F-49BC-4FFF-8616-844D752482D3}" type="slidenum">
              <a:rPr lang="tr-TR" smtClean="0"/>
              <a:t>‹#›</a:t>
            </a:fld>
            <a:endParaRPr lang="tr-TR"/>
          </a:p>
        </p:txBody>
      </p:sp>
    </p:spTree>
    <p:extLst>
      <p:ext uri="{BB962C8B-B14F-4D97-AF65-F5344CB8AC3E}">
        <p14:creationId xmlns:p14="http://schemas.microsoft.com/office/powerpoint/2010/main" val="1450743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tr-TR"/>
              <a:t>Asıl başlık stili için tıklatın</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88519E6F-8EE9-44C6-8E58-1FA67966D280}" type="datetime1">
              <a:rPr lang="tr-TR" smtClean="0"/>
              <a:t>9.10.2017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50022F5F-49BC-4FFF-8616-844D752482D3}" type="slidenum">
              <a:rPr lang="tr-TR" smtClean="0"/>
              <a:t>‹#›</a:t>
            </a:fld>
            <a:endParaRPr lang="tr-TR"/>
          </a:p>
        </p:txBody>
      </p:sp>
    </p:spTree>
    <p:extLst>
      <p:ext uri="{BB962C8B-B14F-4D97-AF65-F5344CB8AC3E}">
        <p14:creationId xmlns:p14="http://schemas.microsoft.com/office/powerpoint/2010/main" val="3433266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1BA04DEC-A006-4E2F-BFF3-34AFE7DA3DC4}" type="datetime1">
              <a:rPr lang="tr-TR" smtClean="0"/>
              <a:t>9.10.2017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50022F5F-49BC-4FFF-8616-844D752482D3}" type="slidenum">
              <a:rPr lang="tr-TR" smtClean="0"/>
              <a:t>‹#›</a:t>
            </a:fld>
            <a:endParaRPr lang="tr-TR"/>
          </a:p>
        </p:txBody>
      </p:sp>
    </p:spTree>
    <p:extLst>
      <p:ext uri="{BB962C8B-B14F-4D97-AF65-F5344CB8AC3E}">
        <p14:creationId xmlns:p14="http://schemas.microsoft.com/office/powerpoint/2010/main" val="3479048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tr-TR"/>
              <a:t>Asıl başlık stili için tıklatın</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494FD050-E32F-4C5D-90E0-57CA0C6EAEED}" type="datetime1">
              <a:rPr lang="tr-TR" smtClean="0"/>
              <a:t>9.10.2017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50022F5F-49BC-4FFF-8616-844D752482D3}" type="slidenum">
              <a:rPr lang="tr-TR" smtClean="0"/>
              <a:t>‹#›</a:t>
            </a:fld>
            <a:endParaRPr lang="tr-TR"/>
          </a:p>
        </p:txBody>
      </p:sp>
    </p:spTree>
    <p:extLst>
      <p:ext uri="{BB962C8B-B14F-4D97-AF65-F5344CB8AC3E}">
        <p14:creationId xmlns:p14="http://schemas.microsoft.com/office/powerpoint/2010/main" val="1124797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C0C9B09C-65FD-4ED3-89E8-5E3FB56244C1}" type="datetime1">
              <a:rPr lang="tr-TR" smtClean="0"/>
              <a:t>9.10.2017</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50022F5F-49BC-4FFF-8616-844D752482D3}" type="slidenum">
              <a:rPr lang="tr-TR" smtClean="0"/>
              <a:t>‹#›</a:t>
            </a:fld>
            <a:endParaRPr lang="tr-TR"/>
          </a:p>
        </p:txBody>
      </p:sp>
    </p:spTree>
    <p:extLst>
      <p:ext uri="{BB962C8B-B14F-4D97-AF65-F5344CB8AC3E}">
        <p14:creationId xmlns:p14="http://schemas.microsoft.com/office/powerpoint/2010/main" val="3762453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tr-TR"/>
              <a:t>Asıl başlık stili için tıklatın</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0C4CEB73-89BC-4D56-AE2B-60485EC3D2DC}" type="datetime1">
              <a:rPr lang="tr-TR" smtClean="0"/>
              <a:t>9.10.2017</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50022F5F-49BC-4FFF-8616-844D752482D3}" type="slidenum">
              <a:rPr lang="tr-TR" smtClean="0"/>
              <a:t>‹#›</a:t>
            </a:fld>
            <a:endParaRPr lang="tr-TR"/>
          </a:p>
        </p:txBody>
      </p:sp>
    </p:spTree>
    <p:extLst>
      <p:ext uri="{BB962C8B-B14F-4D97-AF65-F5344CB8AC3E}">
        <p14:creationId xmlns:p14="http://schemas.microsoft.com/office/powerpoint/2010/main" val="1367796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57B11C08-4C25-41B0-86D7-402296A8B7A4}" type="datetime1">
              <a:rPr lang="tr-TR" smtClean="0"/>
              <a:t>9.10.2017</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50022F5F-49BC-4FFF-8616-844D752482D3}" type="slidenum">
              <a:rPr lang="tr-TR" smtClean="0"/>
              <a:t>‹#›</a:t>
            </a:fld>
            <a:endParaRPr lang="tr-TR"/>
          </a:p>
        </p:txBody>
      </p:sp>
    </p:spTree>
    <p:extLst>
      <p:ext uri="{BB962C8B-B14F-4D97-AF65-F5344CB8AC3E}">
        <p14:creationId xmlns:p14="http://schemas.microsoft.com/office/powerpoint/2010/main" val="563280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093FCC-4B87-49A1-8C0C-DCF918561BE5}" type="datetime1">
              <a:rPr lang="tr-TR" smtClean="0"/>
              <a:t>9.10.2017</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50022F5F-49BC-4FFF-8616-844D752482D3}" type="slidenum">
              <a:rPr lang="tr-TR" smtClean="0"/>
              <a:t>‹#›</a:t>
            </a:fld>
            <a:endParaRPr lang="tr-TR"/>
          </a:p>
        </p:txBody>
      </p:sp>
    </p:spTree>
    <p:extLst>
      <p:ext uri="{BB962C8B-B14F-4D97-AF65-F5344CB8AC3E}">
        <p14:creationId xmlns:p14="http://schemas.microsoft.com/office/powerpoint/2010/main" val="2362840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tr-TR"/>
              <a:t>Asıl başlık stili için tıklatın</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tr-TR"/>
              <a:t>Asıl metin stillerini düzenlemek için tıklatın</a:t>
            </a:r>
          </a:p>
        </p:txBody>
      </p:sp>
      <p:sp>
        <p:nvSpPr>
          <p:cNvPr id="5" name="Date Placeholder 4"/>
          <p:cNvSpPr>
            <a:spLocks noGrp="1"/>
          </p:cNvSpPr>
          <p:nvPr>
            <p:ph type="dt" sz="half" idx="10"/>
          </p:nvPr>
        </p:nvSpPr>
        <p:spPr/>
        <p:txBody>
          <a:bodyPr/>
          <a:lstStyle/>
          <a:p>
            <a:fld id="{5B174CF3-48FF-49CF-85A5-B5C38748EDDF}" type="datetime1">
              <a:rPr lang="tr-TR" smtClean="0"/>
              <a:t>9.10.2017</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50022F5F-49BC-4FFF-8616-844D752482D3}" type="slidenum">
              <a:rPr lang="tr-TR" smtClean="0"/>
              <a:t>‹#›</a:t>
            </a:fld>
            <a:endParaRPr lang="tr-TR"/>
          </a:p>
        </p:txBody>
      </p:sp>
    </p:spTree>
    <p:extLst>
      <p:ext uri="{BB962C8B-B14F-4D97-AF65-F5344CB8AC3E}">
        <p14:creationId xmlns:p14="http://schemas.microsoft.com/office/powerpoint/2010/main" val="3350050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0" y="0"/>
            <a:ext cx="12192000" cy="5330952"/>
          </a:xfrm>
          <a:blipFill>
            <a:blip r:embed="rId2"/>
            <a:stretch>
              <a:fillRect/>
            </a:stretch>
          </a:blip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465411C6-DB10-4656-B732-8FB43247B525}" type="datetime1">
              <a:rPr lang="tr-TR" smtClean="0"/>
              <a:t>9.10.2017</a:t>
            </a:fld>
            <a:endParaRPr lang="tr-TR"/>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tr-TR"/>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50022F5F-49BC-4FFF-8616-844D752482D3}" type="slidenum">
              <a:rPr lang="tr-TR" smtClean="0"/>
              <a:t>‹#›</a:t>
            </a:fld>
            <a:endParaRPr lang="tr-TR"/>
          </a:p>
        </p:txBody>
      </p:sp>
    </p:spTree>
    <p:extLst>
      <p:ext uri="{BB962C8B-B14F-4D97-AF65-F5344CB8AC3E}">
        <p14:creationId xmlns:p14="http://schemas.microsoft.com/office/powerpoint/2010/main" val="2541461703"/>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9DE8C0F0-EEFC-4B57-B2BB-A668621D758D}" type="datetime1">
              <a:rPr lang="tr-TR" smtClean="0"/>
              <a:t>9.10.2017</a:t>
            </a:fld>
            <a:endParaRPr lang="tr-TR"/>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tr-TR"/>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50022F5F-49BC-4FFF-8616-844D752482D3}" type="slidenum">
              <a:rPr lang="tr-TR" smtClean="0"/>
              <a:t>‹#›</a:t>
            </a:fld>
            <a:endParaRPr lang="tr-TR"/>
          </a:p>
        </p:txBody>
      </p:sp>
    </p:spTree>
    <p:extLst>
      <p:ext uri="{BB962C8B-B14F-4D97-AF65-F5344CB8AC3E}">
        <p14:creationId xmlns:p14="http://schemas.microsoft.com/office/powerpoint/2010/main" val="4872632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3" name="Alt Başlık 2"/>
          <p:cNvSpPr>
            <a:spLocks noGrp="1"/>
          </p:cNvSpPr>
          <p:nvPr>
            <p:ph type="subTitle" idx="1"/>
          </p:nvPr>
        </p:nvSpPr>
        <p:spPr>
          <a:xfrm>
            <a:off x="1146630" y="3226496"/>
            <a:ext cx="10000342" cy="1093712"/>
          </a:xfrm>
        </p:spPr>
        <p:txBody>
          <a:bodyPr>
            <a:noAutofit/>
          </a:bodyPr>
          <a:lstStyle/>
          <a:p>
            <a:pPr algn="ctr"/>
            <a:r>
              <a:rPr lang="tr-TR" b="1" dirty="0">
                <a:solidFill>
                  <a:schemeClr val="tx1"/>
                </a:solidFill>
                <a:latin typeface="Arial" panose="020B0604020202020204" pitchFamily="34" charset="0"/>
                <a:cs typeface="Arial" panose="020B0604020202020204" pitchFamily="34" charset="0"/>
              </a:rPr>
              <a:t>BİTMİŞ BETONDA ONARIM İŞLERİ </a:t>
            </a:r>
          </a:p>
          <a:p>
            <a:pPr algn="ctr"/>
            <a:r>
              <a:rPr lang="tr-TR" b="1" dirty="0">
                <a:solidFill>
                  <a:schemeClr val="tx1"/>
                </a:solidFill>
                <a:latin typeface="Arial" panose="020B0604020202020204" pitchFamily="34" charset="0"/>
                <a:cs typeface="Arial" panose="020B0604020202020204" pitchFamily="34" charset="0"/>
              </a:rPr>
              <a:t>VE</a:t>
            </a:r>
            <a:endParaRPr lang="tr-TR" dirty="0">
              <a:solidFill>
                <a:schemeClr val="tx1"/>
              </a:solidFill>
              <a:latin typeface="Arial" panose="020B0604020202020204" pitchFamily="34" charset="0"/>
              <a:cs typeface="Arial" panose="020B0604020202020204" pitchFamily="34" charset="0"/>
            </a:endParaRPr>
          </a:p>
          <a:p>
            <a:pPr algn="ctr"/>
            <a:r>
              <a:rPr lang="tr-TR" b="1" dirty="0">
                <a:solidFill>
                  <a:schemeClr val="tx1"/>
                </a:solidFill>
                <a:latin typeface="Arial" panose="020B0604020202020204" pitchFamily="34" charset="0"/>
                <a:cs typeface="Arial" panose="020B0604020202020204" pitchFamily="34" charset="0"/>
              </a:rPr>
              <a:t> ONARIM KALİTE PLANI</a:t>
            </a:r>
            <a:endParaRPr lang="tr-TR" dirty="0">
              <a:solidFill>
                <a:schemeClr val="tx1"/>
              </a:solidFill>
              <a:latin typeface="Arial" panose="020B0604020202020204" pitchFamily="34" charset="0"/>
              <a:cs typeface="Arial" panose="020B0604020202020204" pitchFamily="34" charset="0"/>
            </a:endParaRP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0863" y="1850417"/>
            <a:ext cx="4250447" cy="1172093"/>
          </a:xfrm>
          <a:prstGeom prst="rect">
            <a:avLst/>
          </a:prstGeom>
        </p:spPr>
      </p:pic>
      <p:sp>
        <p:nvSpPr>
          <p:cNvPr id="5" name="Alt Başlık 2"/>
          <p:cNvSpPr txBox="1">
            <a:spLocks/>
          </p:cNvSpPr>
          <p:nvPr/>
        </p:nvSpPr>
        <p:spPr>
          <a:xfrm>
            <a:off x="1434507" y="5014525"/>
            <a:ext cx="9228201" cy="1187086"/>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3200" kern="1200">
                <a:solidFill>
                  <a:schemeClr val="bg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algn="ctr"/>
            <a:endParaRPr lang="tr-TR"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6144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2" name="Dikdörtgen 1"/>
          <p:cNvSpPr/>
          <p:nvPr/>
        </p:nvSpPr>
        <p:spPr>
          <a:xfrm>
            <a:off x="0" y="149902"/>
            <a:ext cx="10028420" cy="58461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5556" y="207602"/>
            <a:ext cx="1910796" cy="526916"/>
          </a:xfrm>
          <a:prstGeom prst="rect">
            <a:avLst/>
          </a:prstGeom>
        </p:spPr>
      </p:pic>
      <p:sp>
        <p:nvSpPr>
          <p:cNvPr id="6" name="Dikdörtgen 5"/>
          <p:cNvSpPr/>
          <p:nvPr/>
        </p:nvSpPr>
        <p:spPr>
          <a:xfrm>
            <a:off x="0" y="6640642"/>
            <a:ext cx="12192001" cy="9243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11692329" y="6474500"/>
            <a:ext cx="354024" cy="39474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p:cNvSpPr txBox="1"/>
          <p:nvPr/>
        </p:nvSpPr>
        <p:spPr>
          <a:xfrm>
            <a:off x="11673528" y="6488668"/>
            <a:ext cx="300082" cy="369332"/>
          </a:xfrm>
          <a:prstGeom prst="rect">
            <a:avLst/>
          </a:prstGeom>
          <a:noFill/>
        </p:spPr>
        <p:txBody>
          <a:bodyPr wrap="none" rtlCol="0">
            <a:spAutoFit/>
          </a:bodyPr>
          <a:lstStyle/>
          <a:p>
            <a:r>
              <a:rPr lang="tr-TR" b="1" dirty="0">
                <a:solidFill>
                  <a:schemeClr val="bg1"/>
                </a:solidFill>
              </a:rPr>
              <a:t>9</a:t>
            </a:r>
          </a:p>
        </p:txBody>
      </p:sp>
      <p:sp>
        <p:nvSpPr>
          <p:cNvPr id="9" name="Alt Başlık 2"/>
          <p:cNvSpPr txBox="1">
            <a:spLocks/>
          </p:cNvSpPr>
          <p:nvPr/>
        </p:nvSpPr>
        <p:spPr>
          <a:xfrm>
            <a:off x="212361" y="252572"/>
            <a:ext cx="8043978" cy="481946"/>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3200" kern="1200">
                <a:solidFill>
                  <a:schemeClr val="bg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endParaRPr lang="tr-TR" sz="2800" dirty="0">
              <a:latin typeface="Arial Narrow" panose="020B060602020203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8508" y="841164"/>
            <a:ext cx="9554984" cy="540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3801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2" name="Dikdörtgen 1"/>
          <p:cNvSpPr/>
          <p:nvPr/>
        </p:nvSpPr>
        <p:spPr>
          <a:xfrm>
            <a:off x="0" y="149902"/>
            <a:ext cx="10028420" cy="58461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5556" y="207602"/>
            <a:ext cx="1910796" cy="526916"/>
          </a:xfrm>
          <a:prstGeom prst="rect">
            <a:avLst/>
          </a:prstGeom>
        </p:spPr>
      </p:pic>
      <p:sp>
        <p:nvSpPr>
          <p:cNvPr id="6" name="Dikdörtgen 5"/>
          <p:cNvSpPr/>
          <p:nvPr/>
        </p:nvSpPr>
        <p:spPr>
          <a:xfrm>
            <a:off x="0" y="6640642"/>
            <a:ext cx="12192001" cy="9243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11692329" y="6474500"/>
            <a:ext cx="354024" cy="39474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p:cNvSpPr txBox="1"/>
          <p:nvPr/>
        </p:nvSpPr>
        <p:spPr>
          <a:xfrm>
            <a:off x="11673528" y="6488668"/>
            <a:ext cx="415498" cy="369332"/>
          </a:xfrm>
          <a:prstGeom prst="rect">
            <a:avLst/>
          </a:prstGeom>
          <a:noFill/>
        </p:spPr>
        <p:txBody>
          <a:bodyPr wrap="none" rtlCol="0">
            <a:spAutoFit/>
          </a:bodyPr>
          <a:lstStyle/>
          <a:p>
            <a:r>
              <a:rPr lang="tr-TR" b="1" dirty="0">
                <a:solidFill>
                  <a:schemeClr val="bg1"/>
                </a:solidFill>
              </a:rPr>
              <a:t>10</a:t>
            </a:r>
          </a:p>
        </p:txBody>
      </p:sp>
      <p:sp>
        <p:nvSpPr>
          <p:cNvPr id="9" name="Alt Başlık 2"/>
          <p:cNvSpPr txBox="1">
            <a:spLocks/>
          </p:cNvSpPr>
          <p:nvPr/>
        </p:nvSpPr>
        <p:spPr>
          <a:xfrm>
            <a:off x="212361" y="252572"/>
            <a:ext cx="8043978" cy="481946"/>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3200" kern="1200">
                <a:solidFill>
                  <a:schemeClr val="bg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endParaRPr lang="tr-TR" sz="2800" dirty="0">
              <a:latin typeface="Arial Narrow" panose="020B0606020202030204" pitchFamily="34" charset="0"/>
            </a:endParaRPr>
          </a:p>
        </p:txBody>
      </p:sp>
      <p:sp>
        <p:nvSpPr>
          <p:cNvPr id="3" name="Dikdörtgen 2"/>
          <p:cNvSpPr/>
          <p:nvPr/>
        </p:nvSpPr>
        <p:spPr>
          <a:xfrm>
            <a:off x="537028" y="809400"/>
            <a:ext cx="11155301" cy="4619854"/>
          </a:xfrm>
          <a:prstGeom prst="rect">
            <a:avLst/>
          </a:prstGeom>
        </p:spPr>
        <p:txBody>
          <a:bodyPr wrap="square">
            <a:spAutoFit/>
          </a:bodyPr>
          <a:lstStyle/>
          <a:p>
            <a:pPr>
              <a:lnSpc>
                <a:spcPct val="150000"/>
              </a:lnSpc>
            </a:pPr>
            <a:r>
              <a:rPr lang="tr-TR" b="1" dirty="0"/>
              <a:t>3.6. Çatlama</a:t>
            </a:r>
          </a:p>
          <a:p>
            <a:pPr>
              <a:lnSpc>
                <a:spcPct val="150000"/>
              </a:lnSpc>
            </a:pPr>
            <a:r>
              <a:rPr lang="tr-TR" b="1" dirty="0"/>
              <a:t>Betonun sıkıştırılmasından sonraki yaklaşık ilk yarım saatte, nispeten yoğun malzemelerin çökelmesi ve buna donatıların ve kesit kalınlığındaki farlılıkların engel olmaya çalışması nedeniyle oturma çatlaklarının meydana gelme olasılığı bulunmaktadır. Döşemelerde bu çatlaklar donatıların yerleştirilme düzenine uygun olarak ortaya çıkacağından ayırt edilmeleri kolaydır. Benzer çatlaklara mantar başlıklı kolonların üst kısımlarında veya kaset döşemelerde beton kalınlığının değiştiği yerlerde de rastlamak mümkündür. Erken belirlendiği taktirde, kontrollü bir yeniden sıkıştırma uygulanarak bu problemin üstesinden kolaylıkla gelinebilir.</a:t>
            </a:r>
          </a:p>
          <a:p>
            <a:pPr>
              <a:lnSpc>
                <a:spcPct val="150000"/>
              </a:lnSpc>
            </a:pPr>
            <a:r>
              <a:rPr lang="tr-TR" b="1" dirty="0"/>
              <a:t>Daha sonra, sertleşme sırasında plastik </a:t>
            </a:r>
            <a:r>
              <a:rPr lang="tr-TR" b="1" dirty="0" err="1"/>
              <a:t>rötre</a:t>
            </a:r>
            <a:r>
              <a:rPr lang="tr-TR" b="1" dirty="0"/>
              <a:t> çatlakları oluşabilir. Bu tür çatlaklar, erken buharlaşma etkisinde, örneğin döşeme köselerinde yaklaşık 45° </a:t>
            </a:r>
            <a:r>
              <a:rPr lang="tr-TR" b="1" dirty="0" err="1"/>
              <a:t>lik</a:t>
            </a:r>
            <a:r>
              <a:rPr lang="tr-TR" b="1" dirty="0"/>
              <a:t> bir açıyla rasgele bir dağılım gösterir. Plastik </a:t>
            </a:r>
            <a:r>
              <a:rPr lang="tr-TR" b="1" dirty="0" err="1"/>
              <a:t>rötre</a:t>
            </a:r>
            <a:r>
              <a:rPr lang="tr-TR" b="1" dirty="0"/>
              <a:t> çatlaklarının oluşumu, beton yüzeyi kurumadan yapılan, etkin bir </a:t>
            </a:r>
            <a:r>
              <a:rPr lang="tr-TR" b="1" dirty="0" err="1"/>
              <a:t>kürleme</a:t>
            </a:r>
            <a:r>
              <a:rPr lang="tr-TR" b="1" dirty="0"/>
              <a:t> sistemiyle engellenebilir. Tasarım veya detaylandırma yöntemlerinin plastik </a:t>
            </a:r>
            <a:r>
              <a:rPr lang="tr-TR" b="1" dirty="0" err="1"/>
              <a:t>rötre</a:t>
            </a:r>
            <a:r>
              <a:rPr lang="tr-TR" b="1" dirty="0"/>
              <a:t> riskine karsı bir etkisi yoktur.</a:t>
            </a:r>
          </a:p>
        </p:txBody>
      </p:sp>
    </p:spTree>
    <p:extLst>
      <p:ext uri="{BB962C8B-B14F-4D97-AF65-F5344CB8AC3E}">
        <p14:creationId xmlns:p14="http://schemas.microsoft.com/office/powerpoint/2010/main" val="3794140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2" name="Dikdörtgen 1"/>
          <p:cNvSpPr/>
          <p:nvPr/>
        </p:nvSpPr>
        <p:spPr>
          <a:xfrm>
            <a:off x="0" y="149902"/>
            <a:ext cx="10028420" cy="58461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5556" y="207602"/>
            <a:ext cx="1910796" cy="526916"/>
          </a:xfrm>
          <a:prstGeom prst="rect">
            <a:avLst/>
          </a:prstGeom>
        </p:spPr>
      </p:pic>
      <p:sp>
        <p:nvSpPr>
          <p:cNvPr id="6" name="Dikdörtgen 5"/>
          <p:cNvSpPr/>
          <p:nvPr/>
        </p:nvSpPr>
        <p:spPr>
          <a:xfrm>
            <a:off x="0" y="6640642"/>
            <a:ext cx="12192001" cy="9243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11692329" y="6474500"/>
            <a:ext cx="354024" cy="39474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p:cNvSpPr txBox="1"/>
          <p:nvPr/>
        </p:nvSpPr>
        <p:spPr>
          <a:xfrm>
            <a:off x="11673528" y="6488668"/>
            <a:ext cx="415498" cy="369332"/>
          </a:xfrm>
          <a:prstGeom prst="rect">
            <a:avLst/>
          </a:prstGeom>
          <a:noFill/>
        </p:spPr>
        <p:txBody>
          <a:bodyPr wrap="none" rtlCol="0">
            <a:spAutoFit/>
          </a:bodyPr>
          <a:lstStyle/>
          <a:p>
            <a:r>
              <a:rPr lang="tr-TR" b="1" dirty="0">
                <a:solidFill>
                  <a:schemeClr val="bg1"/>
                </a:solidFill>
              </a:rPr>
              <a:t>11</a:t>
            </a:r>
          </a:p>
        </p:txBody>
      </p:sp>
      <p:sp>
        <p:nvSpPr>
          <p:cNvPr id="9" name="Alt Başlık 2"/>
          <p:cNvSpPr txBox="1">
            <a:spLocks/>
          </p:cNvSpPr>
          <p:nvPr/>
        </p:nvSpPr>
        <p:spPr>
          <a:xfrm>
            <a:off x="212361" y="252572"/>
            <a:ext cx="8043978" cy="481946"/>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3200" kern="1200">
                <a:solidFill>
                  <a:schemeClr val="bg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endParaRPr lang="tr-TR" sz="2800" dirty="0">
              <a:latin typeface="Arial Narrow" panose="020B0606020202030204" pitchFamily="34" charset="0"/>
            </a:endParaRPr>
          </a:p>
        </p:txBody>
      </p:sp>
      <p:sp>
        <p:nvSpPr>
          <p:cNvPr id="3" name="Dikdörtgen 2"/>
          <p:cNvSpPr/>
          <p:nvPr/>
        </p:nvSpPr>
        <p:spPr>
          <a:xfrm>
            <a:off x="537028" y="809400"/>
            <a:ext cx="11155301" cy="4939814"/>
          </a:xfrm>
          <a:prstGeom prst="rect">
            <a:avLst/>
          </a:prstGeom>
        </p:spPr>
        <p:txBody>
          <a:bodyPr wrap="square">
            <a:spAutoFit/>
          </a:bodyPr>
          <a:lstStyle/>
          <a:p>
            <a:pPr>
              <a:lnSpc>
                <a:spcPct val="200000"/>
              </a:lnSpc>
            </a:pPr>
            <a:r>
              <a:rPr lang="tr-TR" b="1" dirty="0"/>
              <a:t>Çatlaklar ısıl hareketler ve buna bağlı olarak perdeler gibi elemanlardaki sınırlamalar nedeniyle de oluşabilir. Kalın kesitlerdeki (&gt;500mm) erken ısıl büzülme çatlakları gerekli derzler bırakılarak önlenebilir. Alternatif olarak, çatlak kontrol donatıları kullanmak suretiyle çatlak aralıkları ve genişlikleri kontrol altında tutulabilir.</a:t>
            </a:r>
          </a:p>
          <a:p>
            <a:pPr>
              <a:lnSpc>
                <a:spcPct val="200000"/>
              </a:lnSpc>
            </a:pPr>
            <a:r>
              <a:rPr lang="tr-TR" b="1" dirty="0"/>
              <a:t>Bu tür çatlaklar genellikle perdelerin altından baslar ve üçte bir yüksekliğe kadar çıkabilir. Ayrıca, yatay ve düşey derzlerde bu çatlaklara rastlanabilir.</a:t>
            </a:r>
          </a:p>
          <a:p>
            <a:pPr>
              <a:lnSpc>
                <a:spcPct val="200000"/>
              </a:lnSpc>
            </a:pPr>
            <a:r>
              <a:rPr lang="tr-TR" b="1" dirty="0"/>
              <a:t>Erken yükleme veya bilinçsizce verilen bir zarar nedeniyle de çatlaklar meydana gelebilir. Örneğin, çok katlı bir binada döşeme destekleri yanlış konulmuşsa veya döşemeye gereğinden fazla malzeme veya ekipman yığılmışsa oluşan gerilmeler elemanın tasıma gücünün üstüne çıkabilir ve çatlamalar meydana gelebilir.</a:t>
            </a:r>
          </a:p>
          <a:p>
            <a:pPr>
              <a:lnSpc>
                <a:spcPct val="150000"/>
              </a:lnSpc>
            </a:pPr>
            <a:endParaRPr lang="tr-TR" b="1" dirty="0"/>
          </a:p>
        </p:txBody>
      </p:sp>
    </p:spTree>
    <p:extLst>
      <p:ext uri="{BB962C8B-B14F-4D97-AF65-F5344CB8AC3E}">
        <p14:creationId xmlns:p14="http://schemas.microsoft.com/office/powerpoint/2010/main" val="17320407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2" name="Dikdörtgen 1"/>
          <p:cNvSpPr/>
          <p:nvPr/>
        </p:nvSpPr>
        <p:spPr>
          <a:xfrm>
            <a:off x="0" y="149902"/>
            <a:ext cx="10028420" cy="58461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5556" y="207602"/>
            <a:ext cx="1910796" cy="526916"/>
          </a:xfrm>
          <a:prstGeom prst="rect">
            <a:avLst/>
          </a:prstGeom>
        </p:spPr>
      </p:pic>
      <p:sp>
        <p:nvSpPr>
          <p:cNvPr id="6" name="Dikdörtgen 5"/>
          <p:cNvSpPr/>
          <p:nvPr/>
        </p:nvSpPr>
        <p:spPr>
          <a:xfrm>
            <a:off x="0" y="6640642"/>
            <a:ext cx="12192001" cy="9243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11692329" y="6474500"/>
            <a:ext cx="354024" cy="39474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p:cNvSpPr txBox="1"/>
          <p:nvPr/>
        </p:nvSpPr>
        <p:spPr>
          <a:xfrm>
            <a:off x="11673528" y="6488668"/>
            <a:ext cx="415498" cy="369332"/>
          </a:xfrm>
          <a:prstGeom prst="rect">
            <a:avLst/>
          </a:prstGeom>
          <a:noFill/>
        </p:spPr>
        <p:txBody>
          <a:bodyPr wrap="none" rtlCol="0">
            <a:spAutoFit/>
          </a:bodyPr>
          <a:lstStyle/>
          <a:p>
            <a:r>
              <a:rPr lang="tr-TR" b="1" dirty="0">
                <a:solidFill>
                  <a:schemeClr val="bg1"/>
                </a:solidFill>
              </a:rPr>
              <a:t>12</a:t>
            </a:r>
          </a:p>
        </p:txBody>
      </p:sp>
      <p:sp>
        <p:nvSpPr>
          <p:cNvPr id="9" name="Alt Başlık 2"/>
          <p:cNvSpPr txBox="1">
            <a:spLocks/>
          </p:cNvSpPr>
          <p:nvPr/>
        </p:nvSpPr>
        <p:spPr>
          <a:xfrm>
            <a:off x="212361" y="252572"/>
            <a:ext cx="8043978" cy="481946"/>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3200" kern="1200">
                <a:solidFill>
                  <a:schemeClr val="bg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endParaRPr lang="tr-TR" sz="2800" dirty="0">
              <a:latin typeface="Arial Narrow" panose="020B0606020202030204" pitchFamily="34" charset="0"/>
            </a:endParaRPr>
          </a:p>
        </p:txBody>
      </p:sp>
      <p:sp>
        <p:nvSpPr>
          <p:cNvPr id="3" name="Dikdörtgen 2"/>
          <p:cNvSpPr/>
          <p:nvPr/>
        </p:nvSpPr>
        <p:spPr>
          <a:xfrm>
            <a:off x="537028" y="809400"/>
            <a:ext cx="11155301" cy="5909310"/>
          </a:xfrm>
          <a:prstGeom prst="rect">
            <a:avLst/>
          </a:prstGeom>
        </p:spPr>
        <p:txBody>
          <a:bodyPr wrap="square">
            <a:spAutoFit/>
          </a:bodyPr>
          <a:lstStyle/>
          <a:p>
            <a:pPr>
              <a:lnSpc>
                <a:spcPct val="150000"/>
              </a:lnSpc>
            </a:pPr>
            <a:endParaRPr lang="tr-TR" b="1" dirty="0"/>
          </a:p>
          <a:p>
            <a:pPr>
              <a:lnSpc>
                <a:spcPct val="150000"/>
              </a:lnSpc>
            </a:pPr>
            <a:endParaRPr lang="tr-TR" b="1" dirty="0"/>
          </a:p>
          <a:p>
            <a:pPr>
              <a:lnSpc>
                <a:spcPct val="150000"/>
              </a:lnSpc>
            </a:pPr>
            <a:endParaRPr lang="tr-TR" b="1" dirty="0"/>
          </a:p>
          <a:p>
            <a:pPr>
              <a:lnSpc>
                <a:spcPct val="150000"/>
              </a:lnSpc>
            </a:pPr>
            <a:endParaRPr lang="tr-TR" b="1" dirty="0"/>
          </a:p>
          <a:p>
            <a:pPr>
              <a:lnSpc>
                <a:spcPct val="150000"/>
              </a:lnSpc>
            </a:pPr>
            <a:endParaRPr lang="tr-TR" b="1" dirty="0"/>
          </a:p>
          <a:p>
            <a:pPr>
              <a:lnSpc>
                <a:spcPct val="150000"/>
              </a:lnSpc>
            </a:pPr>
            <a:endParaRPr lang="tr-TR" b="1" dirty="0"/>
          </a:p>
          <a:p>
            <a:pPr>
              <a:lnSpc>
                <a:spcPct val="150000"/>
              </a:lnSpc>
            </a:pPr>
            <a:endParaRPr lang="tr-TR" b="1" dirty="0"/>
          </a:p>
          <a:p>
            <a:pPr>
              <a:lnSpc>
                <a:spcPct val="150000"/>
              </a:lnSpc>
            </a:pPr>
            <a:endParaRPr lang="tr-TR" b="1" dirty="0"/>
          </a:p>
          <a:p>
            <a:pPr>
              <a:lnSpc>
                <a:spcPct val="150000"/>
              </a:lnSpc>
            </a:pPr>
            <a:endParaRPr lang="tr-TR" b="1" dirty="0"/>
          </a:p>
          <a:p>
            <a:pPr>
              <a:lnSpc>
                <a:spcPct val="150000"/>
              </a:lnSpc>
            </a:pPr>
            <a:endParaRPr lang="tr-TR" b="1" dirty="0"/>
          </a:p>
          <a:p>
            <a:pPr>
              <a:lnSpc>
                <a:spcPct val="150000"/>
              </a:lnSpc>
            </a:pPr>
            <a:endParaRPr lang="tr-TR" b="1" dirty="0"/>
          </a:p>
          <a:p>
            <a:pPr>
              <a:lnSpc>
                <a:spcPct val="150000"/>
              </a:lnSpc>
            </a:pPr>
            <a:endParaRPr lang="tr-TR" b="1" dirty="0"/>
          </a:p>
          <a:p>
            <a:pPr>
              <a:lnSpc>
                <a:spcPct val="150000"/>
              </a:lnSpc>
            </a:pPr>
            <a:endParaRPr lang="tr-TR" b="1" dirty="0"/>
          </a:p>
          <a:p>
            <a:pPr>
              <a:lnSpc>
                <a:spcPct val="150000"/>
              </a:lnSpc>
            </a:pPr>
            <a:r>
              <a:rPr lang="tr-TR" b="1" dirty="0"/>
              <a:t>	Resim 3. Derz Çatlağı Tamiri</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9925" y="809400"/>
            <a:ext cx="7325613" cy="5494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7115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2" name="Dikdörtgen 1"/>
          <p:cNvSpPr/>
          <p:nvPr/>
        </p:nvSpPr>
        <p:spPr>
          <a:xfrm>
            <a:off x="0" y="149902"/>
            <a:ext cx="10028420" cy="58461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5556" y="207602"/>
            <a:ext cx="1910796" cy="526916"/>
          </a:xfrm>
          <a:prstGeom prst="rect">
            <a:avLst/>
          </a:prstGeom>
        </p:spPr>
      </p:pic>
      <p:sp>
        <p:nvSpPr>
          <p:cNvPr id="6" name="Dikdörtgen 5"/>
          <p:cNvSpPr/>
          <p:nvPr/>
        </p:nvSpPr>
        <p:spPr>
          <a:xfrm>
            <a:off x="0" y="6640642"/>
            <a:ext cx="12192001" cy="9243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11692329" y="6474500"/>
            <a:ext cx="354024" cy="39474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p:cNvSpPr txBox="1"/>
          <p:nvPr/>
        </p:nvSpPr>
        <p:spPr>
          <a:xfrm>
            <a:off x="11673528" y="6488668"/>
            <a:ext cx="415498" cy="369332"/>
          </a:xfrm>
          <a:prstGeom prst="rect">
            <a:avLst/>
          </a:prstGeom>
          <a:noFill/>
        </p:spPr>
        <p:txBody>
          <a:bodyPr wrap="none" rtlCol="0">
            <a:spAutoFit/>
          </a:bodyPr>
          <a:lstStyle/>
          <a:p>
            <a:r>
              <a:rPr lang="tr-TR" b="1" dirty="0">
                <a:solidFill>
                  <a:schemeClr val="bg1"/>
                </a:solidFill>
              </a:rPr>
              <a:t>13</a:t>
            </a:r>
          </a:p>
        </p:txBody>
      </p:sp>
      <p:sp>
        <p:nvSpPr>
          <p:cNvPr id="9" name="Alt Başlık 2"/>
          <p:cNvSpPr txBox="1">
            <a:spLocks/>
          </p:cNvSpPr>
          <p:nvPr/>
        </p:nvSpPr>
        <p:spPr>
          <a:xfrm>
            <a:off x="212361" y="252572"/>
            <a:ext cx="8043978" cy="481946"/>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3200" kern="1200">
                <a:solidFill>
                  <a:schemeClr val="bg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endParaRPr lang="tr-TR" sz="2800" dirty="0">
              <a:latin typeface="Arial Narrow" panose="020B0606020202030204" pitchFamily="34" charset="0"/>
            </a:endParaRPr>
          </a:p>
        </p:txBody>
      </p:sp>
      <p:sp>
        <p:nvSpPr>
          <p:cNvPr id="3" name="Dikdörtgen 2"/>
          <p:cNvSpPr/>
          <p:nvPr/>
        </p:nvSpPr>
        <p:spPr>
          <a:xfrm>
            <a:off x="537028" y="809400"/>
            <a:ext cx="11155301" cy="5493812"/>
          </a:xfrm>
          <a:prstGeom prst="rect">
            <a:avLst/>
          </a:prstGeom>
        </p:spPr>
        <p:txBody>
          <a:bodyPr wrap="square">
            <a:spAutoFit/>
          </a:bodyPr>
          <a:lstStyle/>
          <a:p>
            <a:pPr>
              <a:lnSpc>
                <a:spcPct val="150000"/>
              </a:lnSpc>
            </a:pPr>
            <a:r>
              <a:rPr lang="tr-TR" b="1" dirty="0"/>
              <a:t>3.7. Taze Betonun Korunması</a:t>
            </a:r>
          </a:p>
          <a:p>
            <a:pPr>
              <a:lnSpc>
                <a:spcPct val="150000"/>
              </a:lnSpc>
            </a:pPr>
            <a:r>
              <a:rPr lang="tr-TR" b="1" dirty="0"/>
              <a:t>Şartnameler, yapımcının taze betonu zararlı yağmur, güneş, rüzgar ve donma etkilerine karsı korumasına yönelik hükümler içermelidir. Hava tahminlerinin alınması ve olabilecek en kötü durum için hazırlıklı olunması zorunludur. Eğer şiddetli bir sağanak yağmur söz konusu ise örtülerin ve çadırların el altında bulundurulması gereklidir. Görünüş açısından en korkulacak durum bir döşeme dökülürken şiddetli bir yağmurun yağmasıdır. Yağmur döşeme yüzeyinde çimento hamurunu yıkayarak nokta </a:t>
            </a:r>
            <a:r>
              <a:rPr lang="tr-TR" b="1" dirty="0" err="1"/>
              <a:t>nokta</a:t>
            </a:r>
            <a:r>
              <a:rPr lang="tr-TR" b="1" dirty="0"/>
              <a:t> etki bırakır, hatta bazı durumlarda agregaları açığa çıkarır.</a:t>
            </a:r>
          </a:p>
          <a:p>
            <a:pPr>
              <a:lnSpc>
                <a:spcPct val="150000"/>
              </a:lnSpc>
            </a:pPr>
            <a:r>
              <a:rPr lang="tr-TR" b="1" dirty="0"/>
              <a:t>Günesin açık yüzeylerdeki kurutucu etkisi dolayısıyla meydana gelecek çatlakların azaltılması için beton yerleştirildikten sonra mümkün olan en kısa sürede buharlaşmayı önleyecek önlemler alınmalıdır. Tercih edilen bir yöntem, betonun güneş enerjisini yansıtacak beyaz renkli naylonlarla örtülmesi veya nispeten su geçirimsiz (kalın kontrplak gibi) malzemelerle üst yüzeylerinin kapatılmasıdır. İçsel ve yüzeysel çatlakların uzun süreli sıcak dönemlerde oluşmasını engellemek için taze betonun sıcaklığının ölçülmesi yararlı olur. Taze beton sıcaklığı, döküm sırasında hava sıcaklığı, rüzgar hızı ve nem durumu tespit edilerek buharlaşma hızı çatlama riskine karsı en ideal değerde tutulmalı ve gerekli kür önlemleri alınmalıdır.</a:t>
            </a:r>
          </a:p>
          <a:p>
            <a:pPr>
              <a:lnSpc>
                <a:spcPct val="150000"/>
              </a:lnSpc>
            </a:pPr>
            <a:endParaRPr lang="tr-TR" b="1" dirty="0"/>
          </a:p>
        </p:txBody>
      </p:sp>
    </p:spTree>
    <p:extLst>
      <p:ext uri="{BB962C8B-B14F-4D97-AF65-F5344CB8AC3E}">
        <p14:creationId xmlns:p14="http://schemas.microsoft.com/office/powerpoint/2010/main" val="18256294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2" name="Dikdörtgen 1"/>
          <p:cNvSpPr/>
          <p:nvPr/>
        </p:nvSpPr>
        <p:spPr>
          <a:xfrm>
            <a:off x="0" y="149902"/>
            <a:ext cx="10028420" cy="58461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5556" y="207602"/>
            <a:ext cx="1910796" cy="526916"/>
          </a:xfrm>
          <a:prstGeom prst="rect">
            <a:avLst/>
          </a:prstGeom>
        </p:spPr>
      </p:pic>
      <p:sp>
        <p:nvSpPr>
          <p:cNvPr id="6" name="Dikdörtgen 5"/>
          <p:cNvSpPr/>
          <p:nvPr/>
        </p:nvSpPr>
        <p:spPr>
          <a:xfrm>
            <a:off x="0" y="6640642"/>
            <a:ext cx="12192001" cy="9243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11692329" y="6474500"/>
            <a:ext cx="354024" cy="39474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p:cNvSpPr txBox="1"/>
          <p:nvPr/>
        </p:nvSpPr>
        <p:spPr>
          <a:xfrm>
            <a:off x="11673528" y="6488668"/>
            <a:ext cx="415498" cy="369332"/>
          </a:xfrm>
          <a:prstGeom prst="rect">
            <a:avLst/>
          </a:prstGeom>
          <a:noFill/>
        </p:spPr>
        <p:txBody>
          <a:bodyPr wrap="none" rtlCol="0">
            <a:spAutoFit/>
          </a:bodyPr>
          <a:lstStyle/>
          <a:p>
            <a:r>
              <a:rPr lang="tr-TR" b="1" dirty="0">
                <a:solidFill>
                  <a:schemeClr val="bg1"/>
                </a:solidFill>
              </a:rPr>
              <a:t>14</a:t>
            </a:r>
          </a:p>
        </p:txBody>
      </p:sp>
      <p:sp>
        <p:nvSpPr>
          <p:cNvPr id="9" name="Alt Başlık 2"/>
          <p:cNvSpPr txBox="1">
            <a:spLocks/>
          </p:cNvSpPr>
          <p:nvPr/>
        </p:nvSpPr>
        <p:spPr>
          <a:xfrm>
            <a:off x="212361" y="252572"/>
            <a:ext cx="8043978" cy="481946"/>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3200" kern="1200">
                <a:solidFill>
                  <a:schemeClr val="bg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endParaRPr lang="tr-TR" sz="2800" dirty="0">
              <a:latin typeface="Arial Narrow" panose="020B0606020202030204" pitchFamily="34" charset="0"/>
            </a:endParaRPr>
          </a:p>
        </p:txBody>
      </p:sp>
      <p:sp>
        <p:nvSpPr>
          <p:cNvPr id="3" name="Dikdörtgen 2"/>
          <p:cNvSpPr/>
          <p:nvPr/>
        </p:nvSpPr>
        <p:spPr>
          <a:xfrm>
            <a:off x="537028" y="809400"/>
            <a:ext cx="11155301" cy="5909310"/>
          </a:xfrm>
          <a:prstGeom prst="rect">
            <a:avLst/>
          </a:prstGeom>
        </p:spPr>
        <p:txBody>
          <a:bodyPr wrap="square">
            <a:spAutoFit/>
          </a:bodyPr>
          <a:lstStyle/>
          <a:p>
            <a:pPr>
              <a:lnSpc>
                <a:spcPct val="150000"/>
              </a:lnSpc>
            </a:pPr>
            <a:r>
              <a:rPr lang="tr-TR" b="1" dirty="0"/>
              <a:t>Diğer taraftan kış şartlarında önemli olan donma etkisidir. Beton ~2N/mm2’lik bir basınç dayanımına sahip olduğunda doğrudan zararlı etkilere karsı yeterli direnci gösterir. Ancak sıcaklığın çok düşük olması durumunda </a:t>
            </a:r>
            <a:r>
              <a:rPr lang="tr-TR" b="1" dirty="0" err="1"/>
              <a:t>hidratasyon</a:t>
            </a:r>
            <a:r>
              <a:rPr lang="tr-TR" b="1" dirty="0"/>
              <a:t> hızı çok azalacağından bu düzeydeki bir dayanımı bile elde etmek güç olabilir. Özellikle, açıkta olan yüzeyler pullanmaya maruz kalabilir.</a:t>
            </a:r>
          </a:p>
          <a:p>
            <a:pPr>
              <a:lnSpc>
                <a:spcPct val="150000"/>
              </a:lnSpc>
            </a:pPr>
            <a:r>
              <a:rPr lang="tr-TR" b="1" dirty="0"/>
              <a:t>Kalıp malzemelerinin seçimi betonun donma etkisinden korunmasında önemli bir işleve sahiptir. Çelik kalıplar çok az bir koruma sağlayacağından sıcaklığın 0° C ye yaklaşacağı tahmin ediliyorsa bu kalıplara yalıtkan bir malzeme tutturulmalıdır.</a:t>
            </a:r>
          </a:p>
          <a:p>
            <a:pPr>
              <a:lnSpc>
                <a:spcPct val="150000"/>
              </a:lnSpc>
            </a:pPr>
            <a:r>
              <a:rPr lang="tr-TR" b="1" dirty="0"/>
              <a:t>Genleştirilmiş polisten gibi malzemeler çelik kalıpların dış yüzeylerine uygulanabilir. Normal 19 mm kalınlıktaki kontrplak geceleri oluşabilecek fazla şiddetli olmayan donmaya karsı yeterli olur. Ancak daha şiddetli donma tehlikesi söz konusu olduğunda ek önlemler gerekebilir.</a:t>
            </a:r>
          </a:p>
          <a:p>
            <a:pPr>
              <a:lnSpc>
                <a:spcPct val="150000"/>
              </a:lnSpc>
            </a:pPr>
            <a:r>
              <a:rPr lang="tr-TR" b="1" dirty="0"/>
              <a:t>Betonun korunmasında dikkat edilecek en önemli unsur rüzgardır. Açık beton yüzeylerine hafif bir meltemin bile gelmemesi için her zaman dikkatli olunmalıdır.</a:t>
            </a:r>
          </a:p>
          <a:p>
            <a:pPr>
              <a:lnSpc>
                <a:spcPct val="150000"/>
              </a:lnSpc>
            </a:pPr>
            <a:r>
              <a:rPr lang="tr-TR" b="1" dirty="0"/>
              <a:t>Sekil 1’deki grafik plastik </a:t>
            </a:r>
            <a:r>
              <a:rPr lang="tr-TR" b="1" dirty="0" err="1"/>
              <a:t>rötre</a:t>
            </a:r>
            <a:r>
              <a:rPr lang="tr-TR" b="1" dirty="0"/>
              <a:t> çatlaklarının ne kadar kolay oluşabileceğini göstermektedir. Bu şekilde görüldüğü gibi, buharlaşma hızının 0.5 kg/m2/saat’ ten fazla olduğu durumlarda erken kurumaya karsı önlem almak gerekir.</a:t>
            </a:r>
          </a:p>
          <a:p>
            <a:pPr>
              <a:lnSpc>
                <a:spcPct val="150000"/>
              </a:lnSpc>
            </a:pPr>
            <a:endParaRPr lang="tr-TR" b="1" dirty="0"/>
          </a:p>
        </p:txBody>
      </p:sp>
    </p:spTree>
    <p:extLst>
      <p:ext uri="{BB962C8B-B14F-4D97-AF65-F5344CB8AC3E}">
        <p14:creationId xmlns:p14="http://schemas.microsoft.com/office/powerpoint/2010/main" val="2391597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2" name="Dikdörtgen 1"/>
          <p:cNvSpPr/>
          <p:nvPr/>
        </p:nvSpPr>
        <p:spPr>
          <a:xfrm>
            <a:off x="0" y="149902"/>
            <a:ext cx="10028420" cy="58461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5556" y="207602"/>
            <a:ext cx="1910796" cy="526916"/>
          </a:xfrm>
          <a:prstGeom prst="rect">
            <a:avLst/>
          </a:prstGeom>
        </p:spPr>
      </p:pic>
      <p:sp>
        <p:nvSpPr>
          <p:cNvPr id="6" name="Dikdörtgen 5"/>
          <p:cNvSpPr/>
          <p:nvPr/>
        </p:nvSpPr>
        <p:spPr>
          <a:xfrm>
            <a:off x="0" y="6640642"/>
            <a:ext cx="12192001" cy="9243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11692329" y="6474500"/>
            <a:ext cx="354024" cy="39474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p:cNvSpPr txBox="1"/>
          <p:nvPr/>
        </p:nvSpPr>
        <p:spPr>
          <a:xfrm>
            <a:off x="11673528" y="6488668"/>
            <a:ext cx="415498" cy="369332"/>
          </a:xfrm>
          <a:prstGeom prst="rect">
            <a:avLst/>
          </a:prstGeom>
          <a:noFill/>
        </p:spPr>
        <p:txBody>
          <a:bodyPr wrap="none" rtlCol="0">
            <a:spAutoFit/>
          </a:bodyPr>
          <a:lstStyle/>
          <a:p>
            <a:r>
              <a:rPr lang="tr-TR" b="1" dirty="0">
                <a:solidFill>
                  <a:schemeClr val="bg1"/>
                </a:solidFill>
              </a:rPr>
              <a:t>15</a:t>
            </a:r>
          </a:p>
        </p:txBody>
      </p:sp>
      <p:sp>
        <p:nvSpPr>
          <p:cNvPr id="9" name="Alt Başlık 2"/>
          <p:cNvSpPr txBox="1">
            <a:spLocks/>
          </p:cNvSpPr>
          <p:nvPr/>
        </p:nvSpPr>
        <p:spPr>
          <a:xfrm>
            <a:off x="212361" y="252572"/>
            <a:ext cx="8043978" cy="481946"/>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3200" kern="1200">
                <a:solidFill>
                  <a:schemeClr val="bg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endParaRPr lang="tr-TR" sz="2800" dirty="0">
              <a:latin typeface="Arial Narrow" panose="020B0606020202030204" pitchFamily="34" charset="0"/>
            </a:endParaRPr>
          </a:p>
        </p:txBody>
      </p:sp>
      <p:sp>
        <p:nvSpPr>
          <p:cNvPr id="3" name="Dikdörtgen 2"/>
          <p:cNvSpPr/>
          <p:nvPr/>
        </p:nvSpPr>
        <p:spPr>
          <a:xfrm>
            <a:off x="537028" y="809400"/>
            <a:ext cx="11155301" cy="880369"/>
          </a:xfrm>
          <a:prstGeom prst="rect">
            <a:avLst/>
          </a:prstGeom>
        </p:spPr>
        <p:txBody>
          <a:bodyPr wrap="square">
            <a:spAutoFit/>
          </a:bodyPr>
          <a:lstStyle/>
          <a:p>
            <a:pPr>
              <a:lnSpc>
                <a:spcPct val="150000"/>
              </a:lnSpc>
            </a:pPr>
            <a:endParaRPr lang="tr-TR" b="1" dirty="0"/>
          </a:p>
          <a:p>
            <a:pPr>
              <a:lnSpc>
                <a:spcPct val="150000"/>
              </a:lnSpc>
            </a:pPr>
            <a:endParaRPr lang="tr-TR" b="1"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028" y="1365698"/>
            <a:ext cx="5252048" cy="3951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4678" y="916326"/>
            <a:ext cx="5141005" cy="506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537028" y="5481397"/>
            <a:ext cx="2284728" cy="369332"/>
          </a:xfrm>
          <a:prstGeom prst="rect">
            <a:avLst/>
          </a:prstGeom>
        </p:spPr>
        <p:txBody>
          <a:bodyPr wrap="none">
            <a:spAutoFit/>
          </a:bodyPr>
          <a:lstStyle/>
          <a:p>
            <a:r>
              <a:rPr lang="tr-TR" b="1" dirty="0"/>
              <a:t>Resim 4. Betonun kürü</a:t>
            </a:r>
          </a:p>
        </p:txBody>
      </p:sp>
      <p:sp>
        <p:nvSpPr>
          <p:cNvPr id="10" name="Dikdörtgen 9"/>
          <p:cNvSpPr/>
          <p:nvPr/>
        </p:nvSpPr>
        <p:spPr>
          <a:xfrm>
            <a:off x="5312229" y="5980339"/>
            <a:ext cx="6661972" cy="369332"/>
          </a:xfrm>
          <a:prstGeom prst="rect">
            <a:avLst/>
          </a:prstGeom>
        </p:spPr>
        <p:txBody>
          <a:bodyPr wrap="square">
            <a:spAutoFit/>
          </a:bodyPr>
          <a:lstStyle/>
          <a:p>
            <a:r>
              <a:rPr lang="tr-TR" b="1" dirty="0"/>
              <a:t>Tablo 2. Beton yüzeylerde su buharlaşmasının hesaplanması için </a:t>
            </a:r>
            <a:r>
              <a:rPr lang="tr-TR" b="1" dirty="0" err="1"/>
              <a:t>abak</a:t>
            </a:r>
            <a:endParaRPr lang="tr-TR" b="1" dirty="0"/>
          </a:p>
        </p:txBody>
      </p:sp>
    </p:spTree>
    <p:extLst>
      <p:ext uri="{BB962C8B-B14F-4D97-AF65-F5344CB8AC3E}">
        <p14:creationId xmlns:p14="http://schemas.microsoft.com/office/powerpoint/2010/main" val="21717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2" name="Dikdörtgen 1"/>
          <p:cNvSpPr/>
          <p:nvPr/>
        </p:nvSpPr>
        <p:spPr>
          <a:xfrm>
            <a:off x="0" y="149902"/>
            <a:ext cx="10028420" cy="58461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5556" y="207602"/>
            <a:ext cx="1910796" cy="526916"/>
          </a:xfrm>
          <a:prstGeom prst="rect">
            <a:avLst/>
          </a:prstGeom>
        </p:spPr>
      </p:pic>
      <p:sp>
        <p:nvSpPr>
          <p:cNvPr id="6" name="Dikdörtgen 5"/>
          <p:cNvSpPr/>
          <p:nvPr/>
        </p:nvSpPr>
        <p:spPr>
          <a:xfrm>
            <a:off x="0" y="6640642"/>
            <a:ext cx="12192001" cy="9243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11692329" y="6474500"/>
            <a:ext cx="354024" cy="39474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p:cNvSpPr txBox="1"/>
          <p:nvPr/>
        </p:nvSpPr>
        <p:spPr>
          <a:xfrm>
            <a:off x="11673528" y="6488668"/>
            <a:ext cx="415498" cy="369332"/>
          </a:xfrm>
          <a:prstGeom prst="rect">
            <a:avLst/>
          </a:prstGeom>
          <a:noFill/>
        </p:spPr>
        <p:txBody>
          <a:bodyPr wrap="none" rtlCol="0">
            <a:spAutoFit/>
          </a:bodyPr>
          <a:lstStyle/>
          <a:p>
            <a:r>
              <a:rPr lang="tr-TR" b="1" dirty="0">
                <a:solidFill>
                  <a:schemeClr val="bg1"/>
                </a:solidFill>
              </a:rPr>
              <a:t>16</a:t>
            </a:r>
          </a:p>
        </p:txBody>
      </p:sp>
      <p:sp>
        <p:nvSpPr>
          <p:cNvPr id="9" name="Alt Başlık 2"/>
          <p:cNvSpPr txBox="1">
            <a:spLocks/>
          </p:cNvSpPr>
          <p:nvPr/>
        </p:nvSpPr>
        <p:spPr>
          <a:xfrm>
            <a:off x="212361" y="252572"/>
            <a:ext cx="8043978" cy="481946"/>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3200" kern="1200">
                <a:solidFill>
                  <a:schemeClr val="bg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endParaRPr lang="tr-TR" sz="2800" dirty="0">
              <a:latin typeface="Arial Narrow" panose="020B0606020202030204" pitchFamily="34" charset="0"/>
            </a:endParaRPr>
          </a:p>
        </p:txBody>
      </p:sp>
      <p:sp>
        <p:nvSpPr>
          <p:cNvPr id="3" name="Dikdörtgen 2"/>
          <p:cNvSpPr/>
          <p:nvPr/>
        </p:nvSpPr>
        <p:spPr>
          <a:xfrm>
            <a:off x="537028" y="809400"/>
            <a:ext cx="11155301" cy="880369"/>
          </a:xfrm>
          <a:prstGeom prst="rect">
            <a:avLst/>
          </a:prstGeom>
        </p:spPr>
        <p:txBody>
          <a:bodyPr wrap="square">
            <a:spAutoFit/>
          </a:bodyPr>
          <a:lstStyle/>
          <a:p>
            <a:pPr>
              <a:lnSpc>
                <a:spcPct val="150000"/>
              </a:lnSpc>
            </a:pPr>
            <a:endParaRPr lang="tr-TR" b="1" dirty="0"/>
          </a:p>
          <a:p>
            <a:pPr>
              <a:lnSpc>
                <a:spcPct val="150000"/>
              </a:lnSpc>
            </a:pPr>
            <a:endParaRPr lang="tr-TR" b="1" dirty="0"/>
          </a:p>
        </p:txBody>
      </p:sp>
      <p:sp>
        <p:nvSpPr>
          <p:cNvPr id="11" name="Dikdörtgen 10"/>
          <p:cNvSpPr/>
          <p:nvPr/>
        </p:nvSpPr>
        <p:spPr>
          <a:xfrm>
            <a:off x="537026" y="1249584"/>
            <a:ext cx="11332313" cy="5312352"/>
          </a:xfrm>
          <a:prstGeom prst="rect">
            <a:avLst/>
          </a:prstGeom>
        </p:spPr>
        <p:txBody>
          <a:bodyPr wrap="square">
            <a:spAutoFit/>
          </a:bodyPr>
          <a:lstStyle/>
          <a:p>
            <a:r>
              <a:rPr lang="tr-TR" b="1" dirty="0"/>
              <a:t>3. BETON UYGULAMASINDAN SONRA</a:t>
            </a:r>
          </a:p>
          <a:p>
            <a:pPr>
              <a:lnSpc>
                <a:spcPct val="150000"/>
              </a:lnSpc>
            </a:pPr>
            <a:r>
              <a:rPr lang="tr-TR" b="1" dirty="0"/>
              <a:t>Donatı korozyonu, betonun bazik ortamı vasıtasıyla önlenir: betonun geçirimsizliği arttıkça, yani çimento miktarı artıp su/çimento oranı azaldıkça donatı paslanması azalır. Bu nedenle, değişik şiddette paslanma etkisine maruz kalacak betonarme betonları için minimum çimento miktarları ve maksimum S/Ç oranları öngörülmüştür.</a:t>
            </a:r>
          </a:p>
          <a:p>
            <a:pPr>
              <a:lnSpc>
                <a:spcPct val="150000"/>
              </a:lnSpc>
            </a:pPr>
            <a:r>
              <a:rPr lang="tr-TR" b="1" dirty="0"/>
              <a:t>Betonarme yapılarda donatı korozyonu dolayısıyla bozulmanın iki ana nedeni bulunmaktadır. Bunlar; </a:t>
            </a:r>
            <a:r>
              <a:rPr lang="tr-TR" b="1" dirty="0" err="1"/>
              <a:t>Karbonatlaşmada</a:t>
            </a:r>
            <a:r>
              <a:rPr lang="tr-TR" b="1" dirty="0"/>
              <a:t> havadaki CO2 betonun boşluklarından içeri yayılır. </a:t>
            </a:r>
            <a:r>
              <a:rPr lang="tr-TR" b="1" dirty="0" err="1"/>
              <a:t>Hidratasyon</a:t>
            </a:r>
            <a:r>
              <a:rPr lang="tr-TR" b="1" dirty="0"/>
              <a:t> sonucu ortaya çıkmış olan kireçle birleşerek kalsiyum karbonata dönüşür. Böylece ortam asidik duruma gelir ve demir korozyona uğrar. Bu durumda betonun demiri koruma işlevi ortadan kalkmaya baslar.</a:t>
            </a:r>
          </a:p>
          <a:p>
            <a:pPr>
              <a:lnSpc>
                <a:spcPct val="150000"/>
              </a:lnSpc>
            </a:pPr>
            <a:r>
              <a:rPr lang="tr-TR" b="1" dirty="0"/>
              <a:t>Betondaki koruyucu bazik (alkalin) ortam ortadan kalkınca çelik donatılar paslanmaya açık hale gelir. Denize yakın yerlerde havadaki veya yol tuzlamalarından kaynaklanan klor iyonları elektro kimyasal reaksiyonlara ve dolayısıyla donatı paslanmasına neden olur. Örneğin su/çimento oranının yüksek olması veya yetersiz sıkıştırma betonun geçirimliliğini artıracağından, karbondioksit veya klor iyonlarının beton içine nüfuz edeceği kanalların artmasına, dolayısıyla da bozulmanın hızlanmasına neden olur.</a:t>
            </a:r>
          </a:p>
        </p:txBody>
      </p:sp>
    </p:spTree>
    <p:extLst>
      <p:ext uri="{BB962C8B-B14F-4D97-AF65-F5344CB8AC3E}">
        <p14:creationId xmlns:p14="http://schemas.microsoft.com/office/powerpoint/2010/main" val="3245733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2" name="Dikdörtgen 1"/>
          <p:cNvSpPr/>
          <p:nvPr/>
        </p:nvSpPr>
        <p:spPr>
          <a:xfrm>
            <a:off x="0" y="149902"/>
            <a:ext cx="10028420" cy="58461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5556" y="207602"/>
            <a:ext cx="1910796" cy="526916"/>
          </a:xfrm>
          <a:prstGeom prst="rect">
            <a:avLst/>
          </a:prstGeom>
        </p:spPr>
      </p:pic>
      <p:sp>
        <p:nvSpPr>
          <p:cNvPr id="6" name="Dikdörtgen 5"/>
          <p:cNvSpPr/>
          <p:nvPr/>
        </p:nvSpPr>
        <p:spPr>
          <a:xfrm>
            <a:off x="0" y="6640642"/>
            <a:ext cx="12192001" cy="9243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11692329" y="6474500"/>
            <a:ext cx="354024" cy="39474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p:cNvSpPr txBox="1"/>
          <p:nvPr/>
        </p:nvSpPr>
        <p:spPr>
          <a:xfrm>
            <a:off x="11673528" y="6488668"/>
            <a:ext cx="415498" cy="369332"/>
          </a:xfrm>
          <a:prstGeom prst="rect">
            <a:avLst/>
          </a:prstGeom>
          <a:noFill/>
        </p:spPr>
        <p:txBody>
          <a:bodyPr wrap="none" rtlCol="0">
            <a:spAutoFit/>
          </a:bodyPr>
          <a:lstStyle/>
          <a:p>
            <a:r>
              <a:rPr lang="tr-TR" b="1" dirty="0">
                <a:solidFill>
                  <a:schemeClr val="bg1"/>
                </a:solidFill>
              </a:rPr>
              <a:t>17</a:t>
            </a:r>
          </a:p>
        </p:txBody>
      </p:sp>
      <p:sp>
        <p:nvSpPr>
          <p:cNvPr id="9" name="Alt Başlık 2"/>
          <p:cNvSpPr txBox="1">
            <a:spLocks/>
          </p:cNvSpPr>
          <p:nvPr/>
        </p:nvSpPr>
        <p:spPr>
          <a:xfrm>
            <a:off x="212361" y="252572"/>
            <a:ext cx="8043978" cy="481946"/>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3200" kern="1200">
                <a:solidFill>
                  <a:schemeClr val="bg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endParaRPr lang="tr-TR" sz="2800" dirty="0">
              <a:latin typeface="Arial Narrow" panose="020B0606020202030204" pitchFamily="34" charset="0"/>
            </a:endParaRPr>
          </a:p>
        </p:txBody>
      </p:sp>
      <p:sp>
        <p:nvSpPr>
          <p:cNvPr id="3" name="Dikdörtgen 2"/>
          <p:cNvSpPr/>
          <p:nvPr/>
        </p:nvSpPr>
        <p:spPr>
          <a:xfrm>
            <a:off x="537028" y="809400"/>
            <a:ext cx="11155301" cy="880369"/>
          </a:xfrm>
          <a:prstGeom prst="rect">
            <a:avLst/>
          </a:prstGeom>
        </p:spPr>
        <p:txBody>
          <a:bodyPr wrap="square">
            <a:spAutoFit/>
          </a:bodyPr>
          <a:lstStyle/>
          <a:p>
            <a:pPr>
              <a:lnSpc>
                <a:spcPct val="150000"/>
              </a:lnSpc>
            </a:pPr>
            <a:endParaRPr lang="tr-TR" b="1" dirty="0"/>
          </a:p>
          <a:p>
            <a:pPr>
              <a:lnSpc>
                <a:spcPct val="150000"/>
              </a:lnSpc>
            </a:pPr>
            <a:endParaRPr lang="tr-TR" b="1" dirty="0"/>
          </a:p>
        </p:txBody>
      </p:sp>
      <p:sp>
        <p:nvSpPr>
          <p:cNvPr id="11" name="Dikdörtgen 10"/>
          <p:cNvSpPr/>
          <p:nvPr/>
        </p:nvSpPr>
        <p:spPr>
          <a:xfrm>
            <a:off x="537026" y="1249584"/>
            <a:ext cx="11332313" cy="5312352"/>
          </a:xfrm>
          <a:prstGeom prst="rect">
            <a:avLst/>
          </a:prstGeom>
        </p:spPr>
        <p:txBody>
          <a:bodyPr wrap="square">
            <a:spAutoFit/>
          </a:bodyPr>
          <a:lstStyle/>
          <a:p>
            <a:r>
              <a:rPr lang="tr-TR" b="1" dirty="0"/>
              <a:t>4.1. Onarım</a:t>
            </a:r>
          </a:p>
          <a:p>
            <a:pPr>
              <a:lnSpc>
                <a:spcPct val="150000"/>
              </a:lnSpc>
            </a:pPr>
            <a:r>
              <a:rPr lang="tr-TR" b="1" dirty="0"/>
              <a:t>Betonarme bir eleman zaman içerisinde çeşitli iç ve dış etkenlerden ötürü hasara uğrayabilir. Bu hasarlar az da olsa yapı için tehlikelidir ve zamanında onarım ve bakım gerektirmektedirler. Betonda oluşan hasara uygun onarım tipi dikkatlice yapılmalıdır. Onarımda dikkat edilmesi gereken en önemli hususlar uygun onarım tipinin seçilmesi ve özenle uygulanmasıdır.</a:t>
            </a:r>
          </a:p>
          <a:p>
            <a:pPr>
              <a:lnSpc>
                <a:spcPct val="150000"/>
              </a:lnSpc>
            </a:pPr>
            <a:endParaRPr lang="tr-TR" b="1" dirty="0"/>
          </a:p>
          <a:p>
            <a:pPr>
              <a:lnSpc>
                <a:spcPct val="150000"/>
              </a:lnSpc>
            </a:pPr>
            <a:r>
              <a:rPr lang="tr-TR" b="1" dirty="0"/>
              <a:t>4.2. Hataların belirlenmesi</a:t>
            </a:r>
          </a:p>
          <a:p>
            <a:pPr>
              <a:lnSpc>
                <a:spcPct val="150000"/>
              </a:lnSpc>
            </a:pPr>
            <a:r>
              <a:rPr lang="tr-TR" b="1" dirty="0"/>
              <a:t>Kalıplar sökülür sökülmez beton, hem yakından hem de normal bir mesafeden incelenmeli ve çözüm yöntemlerinin saptanması için kusurlar not edilmelidir. Gerekli onarımlar, beton henüz gençken ve çimento </a:t>
            </a:r>
            <a:r>
              <a:rPr lang="tr-TR" b="1" dirty="0" err="1"/>
              <a:t>hidratasyonu</a:t>
            </a:r>
            <a:r>
              <a:rPr lang="tr-TR" b="1" dirty="0"/>
              <a:t> erken evrelerdeyken, derhal yapılmalıdır. Çatlak olmaması gereken yerde çatlak görüldüğünde, bunun bir donatı eksikliğini gösterebileceği olasılığı da göz önünde bulundurularak, olağan dışı hatalar rapor edilmelidir. Böyle bir durumda donatıların bir </a:t>
            </a:r>
            <a:r>
              <a:rPr lang="tr-TR" b="1" dirty="0" err="1"/>
              <a:t>profometre</a:t>
            </a:r>
            <a:r>
              <a:rPr lang="tr-TR" b="1" dirty="0"/>
              <a:t> vasıtasıyla kontrol edilmesi yararlı olabilir. </a:t>
            </a:r>
            <a:r>
              <a:rPr lang="tr-TR" b="1" dirty="0" err="1"/>
              <a:t>Profometre</a:t>
            </a:r>
            <a:r>
              <a:rPr lang="tr-TR" b="1" dirty="0"/>
              <a:t> ile yapılan muayene sonucunda donatı eksikliği ortaya çıkmazsa durum tasarımcıya bildirilmelidir.</a:t>
            </a:r>
          </a:p>
          <a:p>
            <a:pPr>
              <a:lnSpc>
                <a:spcPct val="150000"/>
              </a:lnSpc>
            </a:pPr>
            <a:endParaRPr lang="tr-TR" b="1" dirty="0"/>
          </a:p>
        </p:txBody>
      </p:sp>
    </p:spTree>
    <p:extLst>
      <p:ext uri="{BB962C8B-B14F-4D97-AF65-F5344CB8AC3E}">
        <p14:creationId xmlns:p14="http://schemas.microsoft.com/office/powerpoint/2010/main" val="27334168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2" name="Dikdörtgen 1"/>
          <p:cNvSpPr/>
          <p:nvPr/>
        </p:nvSpPr>
        <p:spPr>
          <a:xfrm>
            <a:off x="0" y="149902"/>
            <a:ext cx="10028420" cy="58461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5556" y="207602"/>
            <a:ext cx="1910796" cy="526916"/>
          </a:xfrm>
          <a:prstGeom prst="rect">
            <a:avLst/>
          </a:prstGeom>
        </p:spPr>
      </p:pic>
      <p:sp>
        <p:nvSpPr>
          <p:cNvPr id="6" name="Dikdörtgen 5"/>
          <p:cNvSpPr/>
          <p:nvPr/>
        </p:nvSpPr>
        <p:spPr>
          <a:xfrm>
            <a:off x="0" y="6640642"/>
            <a:ext cx="12192001" cy="9243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11692329" y="6474500"/>
            <a:ext cx="354024" cy="39474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p:cNvSpPr txBox="1"/>
          <p:nvPr/>
        </p:nvSpPr>
        <p:spPr>
          <a:xfrm>
            <a:off x="11673528" y="6488668"/>
            <a:ext cx="415498" cy="369332"/>
          </a:xfrm>
          <a:prstGeom prst="rect">
            <a:avLst/>
          </a:prstGeom>
          <a:noFill/>
        </p:spPr>
        <p:txBody>
          <a:bodyPr wrap="none" rtlCol="0">
            <a:spAutoFit/>
          </a:bodyPr>
          <a:lstStyle/>
          <a:p>
            <a:r>
              <a:rPr lang="tr-TR" b="1" dirty="0">
                <a:solidFill>
                  <a:schemeClr val="bg1"/>
                </a:solidFill>
              </a:rPr>
              <a:t>18</a:t>
            </a:r>
          </a:p>
        </p:txBody>
      </p:sp>
      <p:sp>
        <p:nvSpPr>
          <p:cNvPr id="9" name="Alt Başlık 2"/>
          <p:cNvSpPr txBox="1">
            <a:spLocks/>
          </p:cNvSpPr>
          <p:nvPr/>
        </p:nvSpPr>
        <p:spPr>
          <a:xfrm>
            <a:off x="212361" y="252572"/>
            <a:ext cx="8043978" cy="481946"/>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3200" kern="1200">
                <a:solidFill>
                  <a:schemeClr val="bg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endParaRPr lang="tr-TR" sz="2800" dirty="0">
              <a:latin typeface="Arial Narrow" panose="020B0606020202030204" pitchFamily="34" charset="0"/>
            </a:endParaRPr>
          </a:p>
        </p:txBody>
      </p:sp>
      <p:sp>
        <p:nvSpPr>
          <p:cNvPr id="3" name="Dikdörtgen 2"/>
          <p:cNvSpPr/>
          <p:nvPr/>
        </p:nvSpPr>
        <p:spPr>
          <a:xfrm>
            <a:off x="537028" y="809400"/>
            <a:ext cx="11155301" cy="880369"/>
          </a:xfrm>
          <a:prstGeom prst="rect">
            <a:avLst/>
          </a:prstGeom>
        </p:spPr>
        <p:txBody>
          <a:bodyPr wrap="square">
            <a:spAutoFit/>
          </a:bodyPr>
          <a:lstStyle/>
          <a:p>
            <a:pPr>
              <a:lnSpc>
                <a:spcPct val="150000"/>
              </a:lnSpc>
            </a:pPr>
            <a:endParaRPr lang="tr-TR" b="1" dirty="0"/>
          </a:p>
          <a:p>
            <a:pPr>
              <a:lnSpc>
                <a:spcPct val="150000"/>
              </a:lnSpc>
            </a:pPr>
            <a:endParaRPr lang="tr-TR" b="1" dirty="0"/>
          </a:p>
        </p:txBody>
      </p:sp>
      <p:sp>
        <p:nvSpPr>
          <p:cNvPr id="11" name="Dikdörtgen 10"/>
          <p:cNvSpPr/>
          <p:nvPr/>
        </p:nvSpPr>
        <p:spPr>
          <a:xfrm>
            <a:off x="537026" y="1249584"/>
            <a:ext cx="11332313" cy="5770811"/>
          </a:xfrm>
          <a:prstGeom prst="rect">
            <a:avLst/>
          </a:prstGeom>
        </p:spPr>
        <p:txBody>
          <a:bodyPr wrap="square">
            <a:spAutoFit/>
          </a:bodyPr>
          <a:lstStyle/>
          <a:p>
            <a:r>
              <a:rPr lang="tr-TR" b="1" dirty="0"/>
              <a:t>Bazı tür çatlaklar ilk aşamada belirgin olmayacağından, yapının beton dökülmesinden bir iki ay sonra tekrar gözden geçirilmesi gereklidir. Bazı onarımlar taşıyıcı beton kesitinde önemli azalmalara, dolayısı ile tasıma kapasitelerinde zayıflamaya neden olabilir. Bu gibi onarımlara başlamadan kontrollükten gerekli izinler alınmalıdır.</a:t>
            </a:r>
          </a:p>
          <a:p>
            <a:endParaRPr lang="tr-TR" b="1" dirty="0"/>
          </a:p>
          <a:p>
            <a:endParaRPr lang="tr-TR" b="1" dirty="0"/>
          </a:p>
          <a:p>
            <a:endParaRPr lang="tr-TR" b="1" dirty="0"/>
          </a:p>
          <a:p>
            <a:endParaRPr lang="tr-TR" b="1" dirty="0"/>
          </a:p>
          <a:p>
            <a:endParaRPr lang="tr-TR" b="1" dirty="0"/>
          </a:p>
          <a:p>
            <a:endParaRPr lang="tr-TR" b="1" dirty="0"/>
          </a:p>
          <a:p>
            <a:endParaRPr lang="tr-TR" b="1" dirty="0"/>
          </a:p>
          <a:p>
            <a:endParaRPr lang="tr-TR" b="1" dirty="0"/>
          </a:p>
          <a:p>
            <a:endParaRPr lang="tr-TR" b="1" dirty="0"/>
          </a:p>
          <a:p>
            <a:endParaRPr lang="tr-TR" b="1" dirty="0"/>
          </a:p>
          <a:p>
            <a:endParaRPr lang="tr-TR" b="1" dirty="0"/>
          </a:p>
          <a:p>
            <a:endParaRPr lang="tr-TR" b="1" dirty="0"/>
          </a:p>
          <a:p>
            <a:endParaRPr lang="tr-TR" b="1" dirty="0"/>
          </a:p>
          <a:p>
            <a:endParaRPr lang="tr-TR" b="1" dirty="0"/>
          </a:p>
          <a:p>
            <a:r>
              <a:rPr lang="tr-TR" b="1" dirty="0"/>
              <a:t>Resim 5. Duvarda çatlama</a:t>
            </a:r>
          </a:p>
          <a:p>
            <a:endParaRPr lang="tr-TR" b="1" dirty="0"/>
          </a:p>
          <a:p>
            <a:pPr>
              <a:lnSpc>
                <a:spcPct val="150000"/>
              </a:lnSpc>
            </a:pPr>
            <a:endParaRPr lang="tr-TR" b="1"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8922" y="2239921"/>
            <a:ext cx="7435965" cy="3681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0695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3" name="Alt Başlık 2"/>
          <p:cNvSpPr>
            <a:spLocks noGrp="1"/>
          </p:cNvSpPr>
          <p:nvPr>
            <p:ph type="subTitle" idx="1"/>
          </p:nvPr>
        </p:nvSpPr>
        <p:spPr>
          <a:xfrm>
            <a:off x="884420" y="1623433"/>
            <a:ext cx="4326209" cy="4138738"/>
          </a:xfrm>
        </p:spPr>
        <p:txBody>
          <a:bodyPr>
            <a:noAutofit/>
          </a:bodyPr>
          <a:lstStyle/>
          <a:p>
            <a:pPr>
              <a:lnSpc>
                <a:spcPct val="150000"/>
              </a:lnSpc>
            </a:pPr>
            <a:r>
              <a:rPr lang="en-GB" sz="2000" b="1" dirty="0">
                <a:solidFill>
                  <a:schemeClr val="tx1"/>
                </a:solidFill>
              </a:rPr>
              <a:t>1. </a:t>
            </a:r>
            <a:r>
              <a:rPr lang="tr-TR" sz="2000" b="1" dirty="0">
                <a:solidFill>
                  <a:schemeClr val="tx1"/>
                </a:solidFill>
              </a:rPr>
              <a:t>Bu Dokümanın Kapsamı</a:t>
            </a:r>
          </a:p>
          <a:p>
            <a:pPr>
              <a:lnSpc>
                <a:spcPct val="150000"/>
              </a:lnSpc>
            </a:pPr>
            <a:r>
              <a:rPr lang="en-GB" sz="2000" b="1" dirty="0">
                <a:solidFill>
                  <a:schemeClr val="tx1"/>
                </a:solidFill>
              </a:rPr>
              <a:t>2. </a:t>
            </a:r>
            <a:r>
              <a:rPr lang="tr-TR" sz="2000" b="1" dirty="0">
                <a:solidFill>
                  <a:schemeClr val="tx1"/>
                </a:solidFill>
              </a:rPr>
              <a:t>Beton Uygulamasından Önce</a:t>
            </a:r>
          </a:p>
          <a:p>
            <a:pPr>
              <a:lnSpc>
                <a:spcPct val="150000"/>
              </a:lnSpc>
            </a:pPr>
            <a:r>
              <a:rPr lang="en-GB" sz="2000" b="1" dirty="0">
                <a:solidFill>
                  <a:schemeClr val="tx1"/>
                </a:solidFill>
              </a:rPr>
              <a:t>3. </a:t>
            </a:r>
            <a:r>
              <a:rPr lang="tr-TR" sz="2000" b="1" dirty="0">
                <a:solidFill>
                  <a:schemeClr val="tx1"/>
                </a:solidFill>
              </a:rPr>
              <a:t>Beton Uygulaması Sırasında </a:t>
            </a:r>
          </a:p>
          <a:p>
            <a:pPr>
              <a:lnSpc>
                <a:spcPct val="150000"/>
              </a:lnSpc>
            </a:pPr>
            <a:r>
              <a:rPr lang="en-GB" sz="2000" b="1" dirty="0">
                <a:solidFill>
                  <a:schemeClr val="tx1"/>
                </a:solidFill>
              </a:rPr>
              <a:t>4. </a:t>
            </a:r>
            <a:r>
              <a:rPr lang="tr-TR" sz="2000" b="1" dirty="0">
                <a:solidFill>
                  <a:schemeClr val="tx1"/>
                </a:solidFill>
              </a:rPr>
              <a:t>Beton Uygulamasından Sonra</a:t>
            </a:r>
          </a:p>
          <a:p>
            <a:pPr>
              <a:lnSpc>
                <a:spcPct val="100000"/>
              </a:lnSpc>
            </a:pPr>
            <a:r>
              <a:rPr lang="tr-TR" sz="1800" b="1" i="1" dirty="0">
                <a:solidFill>
                  <a:schemeClr val="tx1"/>
                </a:solidFill>
              </a:rPr>
              <a:t>     4</a:t>
            </a:r>
            <a:r>
              <a:rPr lang="en-GB" sz="1800" b="1" i="1" dirty="0">
                <a:solidFill>
                  <a:schemeClr val="tx1"/>
                </a:solidFill>
              </a:rPr>
              <a:t>.1 </a:t>
            </a:r>
            <a:r>
              <a:rPr lang="tr-TR" sz="1800" b="1" i="1" dirty="0">
                <a:solidFill>
                  <a:schemeClr val="tx1"/>
                </a:solidFill>
              </a:rPr>
              <a:t>Onarım</a:t>
            </a:r>
          </a:p>
          <a:p>
            <a:pPr>
              <a:lnSpc>
                <a:spcPct val="100000"/>
              </a:lnSpc>
            </a:pPr>
            <a:r>
              <a:rPr lang="tr-TR" sz="1800" b="1" i="1" dirty="0">
                <a:solidFill>
                  <a:schemeClr val="tx1"/>
                </a:solidFill>
              </a:rPr>
              <a:t>     4</a:t>
            </a:r>
            <a:r>
              <a:rPr lang="en-GB" sz="1800" b="1" i="1" dirty="0">
                <a:solidFill>
                  <a:schemeClr val="tx1"/>
                </a:solidFill>
              </a:rPr>
              <a:t>.2 </a:t>
            </a:r>
            <a:r>
              <a:rPr lang="tr-TR" sz="1800" b="1" i="1" dirty="0">
                <a:solidFill>
                  <a:schemeClr val="tx1"/>
                </a:solidFill>
              </a:rPr>
              <a:t>Hataların Belirlenmesi</a:t>
            </a:r>
          </a:p>
          <a:p>
            <a:pPr>
              <a:lnSpc>
                <a:spcPct val="100000"/>
              </a:lnSpc>
            </a:pPr>
            <a:r>
              <a:rPr lang="tr-TR" sz="1800" b="1" i="1" dirty="0">
                <a:solidFill>
                  <a:schemeClr val="tx1"/>
                </a:solidFill>
              </a:rPr>
              <a:t>     4.3 Onarım </a:t>
            </a:r>
            <a:r>
              <a:rPr lang="tr-TR" sz="1800" b="1" i="1" dirty="0" err="1">
                <a:solidFill>
                  <a:schemeClr val="tx1"/>
                </a:solidFill>
              </a:rPr>
              <a:t>Presedürü</a:t>
            </a:r>
            <a:endParaRPr lang="tr-TR" sz="1800" b="1" i="1" dirty="0">
              <a:solidFill>
                <a:schemeClr val="tx1"/>
              </a:solidFill>
            </a:endParaRPr>
          </a:p>
          <a:p>
            <a:pPr>
              <a:lnSpc>
                <a:spcPct val="100000"/>
              </a:lnSpc>
            </a:pPr>
            <a:r>
              <a:rPr lang="tr-TR" sz="1800" b="1" i="1" dirty="0">
                <a:solidFill>
                  <a:schemeClr val="tx1"/>
                </a:solidFill>
              </a:rPr>
              <a:t>     4.4 Onarım Teknikleri</a:t>
            </a:r>
          </a:p>
          <a:p>
            <a:endParaRPr lang="tr-TR" sz="1800" dirty="0">
              <a:solidFill>
                <a:schemeClr val="tx1"/>
              </a:solidFill>
            </a:endParaRPr>
          </a:p>
        </p:txBody>
      </p:sp>
      <p:sp>
        <p:nvSpPr>
          <p:cNvPr id="2" name="Dikdörtgen 1"/>
          <p:cNvSpPr/>
          <p:nvPr/>
        </p:nvSpPr>
        <p:spPr>
          <a:xfrm>
            <a:off x="0" y="149902"/>
            <a:ext cx="10028420" cy="58461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5556" y="207602"/>
            <a:ext cx="1910796" cy="526916"/>
          </a:xfrm>
          <a:prstGeom prst="rect">
            <a:avLst/>
          </a:prstGeom>
        </p:spPr>
      </p:pic>
      <p:sp>
        <p:nvSpPr>
          <p:cNvPr id="6" name="Dikdörtgen 5"/>
          <p:cNvSpPr/>
          <p:nvPr/>
        </p:nvSpPr>
        <p:spPr>
          <a:xfrm>
            <a:off x="0" y="6640642"/>
            <a:ext cx="12192001" cy="9243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11692329" y="6474500"/>
            <a:ext cx="354024" cy="39474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p:cNvSpPr txBox="1"/>
          <p:nvPr/>
        </p:nvSpPr>
        <p:spPr>
          <a:xfrm>
            <a:off x="11673528" y="6503182"/>
            <a:ext cx="300082" cy="369332"/>
          </a:xfrm>
          <a:prstGeom prst="rect">
            <a:avLst/>
          </a:prstGeom>
          <a:noFill/>
        </p:spPr>
        <p:txBody>
          <a:bodyPr wrap="none" rtlCol="0">
            <a:spAutoFit/>
          </a:bodyPr>
          <a:lstStyle/>
          <a:p>
            <a:r>
              <a:rPr lang="tr-TR" b="1" dirty="0">
                <a:solidFill>
                  <a:schemeClr val="bg1"/>
                </a:solidFill>
              </a:rPr>
              <a:t>1</a:t>
            </a:r>
          </a:p>
        </p:txBody>
      </p:sp>
      <p:sp>
        <p:nvSpPr>
          <p:cNvPr id="9" name="Alt Başlık 2"/>
          <p:cNvSpPr txBox="1">
            <a:spLocks/>
          </p:cNvSpPr>
          <p:nvPr/>
        </p:nvSpPr>
        <p:spPr>
          <a:xfrm>
            <a:off x="212361" y="252572"/>
            <a:ext cx="8043978" cy="481946"/>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3200" kern="1200">
                <a:solidFill>
                  <a:schemeClr val="bg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r>
              <a:rPr lang="tr-TR" sz="2800" dirty="0">
                <a:latin typeface="Arial Narrow" panose="020B0606020202030204" pitchFamily="34" charset="0"/>
              </a:rPr>
              <a:t>İNDEKS</a:t>
            </a:r>
          </a:p>
        </p:txBody>
      </p:sp>
      <p:sp>
        <p:nvSpPr>
          <p:cNvPr id="11" name="Alt Başlık 2"/>
          <p:cNvSpPr txBox="1">
            <a:spLocks/>
          </p:cNvSpPr>
          <p:nvPr/>
        </p:nvSpPr>
        <p:spPr>
          <a:xfrm>
            <a:off x="5953301" y="1615687"/>
            <a:ext cx="4787270" cy="4020614"/>
          </a:xfrm>
          <a:prstGeom prst="rect">
            <a:avLst/>
          </a:prstGeom>
        </p:spPr>
        <p:txBody>
          <a:bodyPr vert="horz" lIns="91440" tIns="45720" rIns="91440" bIns="45720" rtlCol="0">
            <a:noAutofit/>
          </a:bodyPr>
          <a:lstStyle>
            <a:lvl1pPr marL="0" indent="0" algn="l" defTabSz="914400" rtl="0" eaLnBrk="1" latinLnBrk="0" hangingPunct="1">
              <a:lnSpc>
                <a:spcPct val="85000"/>
              </a:lnSpc>
              <a:spcBef>
                <a:spcPts val="1300"/>
              </a:spcBef>
              <a:buFont typeface="Arial" pitchFamily="34" charset="0"/>
              <a:buNone/>
              <a:defRPr sz="3200" kern="1200">
                <a:solidFill>
                  <a:schemeClr val="bg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a:lnSpc>
                <a:spcPct val="100000"/>
              </a:lnSpc>
            </a:pPr>
            <a:r>
              <a:rPr lang="tr-TR" sz="1800" b="1" i="1" dirty="0">
                <a:solidFill>
                  <a:schemeClr val="tx1"/>
                </a:solidFill>
              </a:rPr>
              <a:t>   4.5 Beton Tamir Malzemeleri</a:t>
            </a:r>
          </a:p>
          <a:p>
            <a:pPr>
              <a:lnSpc>
                <a:spcPct val="100000"/>
              </a:lnSpc>
            </a:pPr>
            <a:r>
              <a:rPr lang="tr-TR" sz="1800" b="1" i="1" dirty="0">
                <a:solidFill>
                  <a:schemeClr val="tx1"/>
                </a:solidFill>
              </a:rPr>
              <a:t>    4.6 Ekipman</a:t>
            </a:r>
          </a:p>
          <a:p>
            <a:pPr>
              <a:lnSpc>
                <a:spcPct val="100000"/>
              </a:lnSpc>
            </a:pPr>
            <a:r>
              <a:rPr lang="tr-TR" sz="1800" b="1" i="1" dirty="0">
                <a:solidFill>
                  <a:schemeClr val="tx1"/>
                </a:solidFill>
              </a:rPr>
              <a:t>   4.7 Agregası Görünür Yüzeyli Betonu Onarımı</a:t>
            </a:r>
          </a:p>
          <a:p>
            <a:pPr>
              <a:lnSpc>
                <a:spcPct val="100000"/>
              </a:lnSpc>
            </a:pPr>
            <a:r>
              <a:rPr lang="tr-TR" sz="1800" b="1" i="1" dirty="0">
                <a:solidFill>
                  <a:schemeClr val="tx1"/>
                </a:solidFill>
              </a:rPr>
              <a:t>   4.8 Yapısal Onarımlar </a:t>
            </a:r>
          </a:p>
          <a:p>
            <a:pPr>
              <a:lnSpc>
                <a:spcPct val="100000"/>
              </a:lnSpc>
            </a:pPr>
            <a:r>
              <a:rPr lang="tr-TR" sz="1800" b="1" i="1" dirty="0">
                <a:solidFill>
                  <a:schemeClr val="tx1"/>
                </a:solidFill>
              </a:rPr>
              <a:t>   4.9 Büyük Hava Boşluklarının Onarımı </a:t>
            </a:r>
          </a:p>
          <a:p>
            <a:r>
              <a:rPr lang="tr-TR" sz="2000" b="1" dirty="0">
                <a:solidFill>
                  <a:schemeClr val="tx1"/>
                </a:solidFill>
              </a:rPr>
              <a:t>5. Çatlaklar</a:t>
            </a:r>
          </a:p>
          <a:p>
            <a:r>
              <a:rPr lang="tr-TR" sz="1800" b="1" i="1" dirty="0">
                <a:solidFill>
                  <a:schemeClr val="tx1"/>
                </a:solidFill>
              </a:rPr>
              <a:t>    5</a:t>
            </a:r>
            <a:r>
              <a:rPr lang="en-GB" sz="1800" b="1" i="1" dirty="0">
                <a:solidFill>
                  <a:schemeClr val="tx1"/>
                </a:solidFill>
              </a:rPr>
              <a:t>.1 </a:t>
            </a:r>
            <a:r>
              <a:rPr lang="tr-TR" sz="1800" b="1" i="1" dirty="0">
                <a:solidFill>
                  <a:schemeClr val="tx1"/>
                </a:solidFill>
              </a:rPr>
              <a:t>Çatlakların Onarımı</a:t>
            </a:r>
          </a:p>
          <a:p>
            <a:pPr>
              <a:lnSpc>
                <a:spcPct val="150000"/>
              </a:lnSpc>
            </a:pPr>
            <a:r>
              <a:rPr lang="tr-TR" sz="2000" b="1" dirty="0">
                <a:solidFill>
                  <a:schemeClr val="tx1"/>
                </a:solidFill>
              </a:rPr>
              <a:t>6</a:t>
            </a:r>
            <a:r>
              <a:rPr lang="en-GB" sz="2000" b="1" dirty="0">
                <a:solidFill>
                  <a:schemeClr val="tx1"/>
                </a:solidFill>
              </a:rPr>
              <a:t>. </a:t>
            </a:r>
            <a:r>
              <a:rPr lang="tr-TR" sz="2000" b="1" dirty="0">
                <a:solidFill>
                  <a:schemeClr val="tx1"/>
                </a:solidFill>
              </a:rPr>
              <a:t>Onarım Kalite Planı</a:t>
            </a:r>
          </a:p>
          <a:p>
            <a:r>
              <a:rPr lang="tr-TR" sz="2000" b="1" dirty="0">
                <a:solidFill>
                  <a:schemeClr val="tx1"/>
                </a:solidFill>
              </a:rPr>
              <a:t>7. Denetim</a:t>
            </a:r>
          </a:p>
        </p:txBody>
      </p:sp>
    </p:spTree>
    <p:extLst>
      <p:ext uri="{BB962C8B-B14F-4D97-AF65-F5344CB8AC3E}">
        <p14:creationId xmlns:p14="http://schemas.microsoft.com/office/powerpoint/2010/main" val="1346814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2" name="Dikdörtgen 1"/>
          <p:cNvSpPr/>
          <p:nvPr/>
        </p:nvSpPr>
        <p:spPr>
          <a:xfrm>
            <a:off x="0" y="149902"/>
            <a:ext cx="10028420" cy="58461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5556" y="207602"/>
            <a:ext cx="1910796" cy="526916"/>
          </a:xfrm>
          <a:prstGeom prst="rect">
            <a:avLst/>
          </a:prstGeom>
        </p:spPr>
      </p:pic>
      <p:sp>
        <p:nvSpPr>
          <p:cNvPr id="6" name="Dikdörtgen 5"/>
          <p:cNvSpPr/>
          <p:nvPr/>
        </p:nvSpPr>
        <p:spPr>
          <a:xfrm>
            <a:off x="0" y="6640642"/>
            <a:ext cx="12192001" cy="9243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11692329" y="6474500"/>
            <a:ext cx="354024" cy="39474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p:cNvSpPr txBox="1"/>
          <p:nvPr/>
        </p:nvSpPr>
        <p:spPr>
          <a:xfrm>
            <a:off x="11673528" y="6488668"/>
            <a:ext cx="415498" cy="369332"/>
          </a:xfrm>
          <a:prstGeom prst="rect">
            <a:avLst/>
          </a:prstGeom>
          <a:noFill/>
        </p:spPr>
        <p:txBody>
          <a:bodyPr wrap="none" rtlCol="0">
            <a:spAutoFit/>
          </a:bodyPr>
          <a:lstStyle/>
          <a:p>
            <a:r>
              <a:rPr lang="tr-TR" b="1" dirty="0">
                <a:solidFill>
                  <a:schemeClr val="bg1"/>
                </a:solidFill>
              </a:rPr>
              <a:t>19</a:t>
            </a:r>
          </a:p>
        </p:txBody>
      </p:sp>
      <p:sp>
        <p:nvSpPr>
          <p:cNvPr id="9" name="Alt Başlık 2"/>
          <p:cNvSpPr txBox="1">
            <a:spLocks/>
          </p:cNvSpPr>
          <p:nvPr/>
        </p:nvSpPr>
        <p:spPr>
          <a:xfrm>
            <a:off x="212361" y="252572"/>
            <a:ext cx="8043978" cy="481946"/>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3200" kern="1200">
                <a:solidFill>
                  <a:schemeClr val="bg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endParaRPr lang="tr-TR" sz="2800" dirty="0">
              <a:latin typeface="Arial Narrow" panose="020B0606020202030204" pitchFamily="34" charset="0"/>
            </a:endParaRPr>
          </a:p>
        </p:txBody>
      </p:sp>
      <p:sp>
        <p:nvSpPr>
          <p:cNvPr id="3" name="Dikdörtgen 2"/>
          <p:cNvSpPr/>
          <p:nvPr/>
        </p:nvSpPr>
        <p:spPr>
          <a:xfrm>
            <a:off x="537028" y="809400"/>
            <a:ext cx="11155301" cy="880369"/>
          </a:xfrm>
          <a:prstGeom prst="rect">
            <a:avLst/>
          </a:prstGeom>
        </p:spPr>
        <p:txBody>
          <a:bodyPr wrap="square">
            <a:spAutoFit/>
          </a:bodyPr>
          <a:lstStyle/>
          <a:p>
            <a:pPr>
              <a:lnSpc>
                <a:spcPct val="150000"/>
              </a:lnSpc>
            </a:pPr>
            <a:endParaRPr lang="tr-TR" b="1" dirty="0"/>
          </a:p>
          <a:p>
            <a:pPr>
              <a:lnSpc>
                <a:spcPct val="150000"/>
              </a:lnSpc>
            </a:pPr>
            <a:endParaRPr lang="tr-TR" b="1" dirty="0"/>
          </a:p>
        </p:txBody>
      </p:sp>
      <p:sp>
        <p:nvSpPr>
          <p:cNvPr id="11" name="Dikdörtgen 10"/>
          <p:cNvSpPr/>
          <p:nvPr/>
        </p:nvSpPr>
        <p:spPr>
          <a:xfrm>
            <a:off x="537026" y="814164"/>
            <a:ext cx="11332313" cy="4385816"/>
          </a:xfrm>
          <a:prstGeom prst="rect">
            <a:avLst/>
          </a:prstGeom>
        </p:spPr>
        <p:txBody>
          <a:bodyPr wrap="square">
            <a:spAutoFit/>
          </a:bodyPr>
          <a:lstStyle/>
          <a:p>
            <a:r>
              <a:rPr lang="tr-TR" b="1" dirty="0"/>
              <a:t>3.4. Onarım Prosedürü</a:t>
            </a:r>
          </a:p>
          <a:p>
            <a:endParaRPr lang="tr-TR" b="1" dirty="0"/>
          </a:p>
          <a:p>
            <a:endParaRPr lang="tr-TR" b="1" dirty="0"/>
          </a:p>
          <a:p>
            <a:endParaRPr lang="tr-TR" b="1" dirty="0"/>
          </a:p>
          <a:p>
            <a:endParaRPr lang="tr-TR" b="1" dirty="0"/>
          </a:p>
          <a:p>
            <a:endParaRPr lang="tr-TR" b="1" dirty="0"/>
          </a:p>
          <a:p>
            <a:endParaRPr lang="tr-TR" b="1" dirty="0"/>
          </a:p>
          <a:p>
            <a:endParaRPr lang="tr-TR" b="1" dirty="0"/>
          </a:p>
          <a:p>
            <a:endParaRPr lang="tr-TR" b="1" dirty="0"/>
          </a:p>
          <a:p>
            <a:endParaRPr lang="tr-TR" b="1" dirty="0"/>
          </a:p>
          <a:p>
            <a:endParaRPr lang="tr-TR" b="1" dirty="0"/>
          </a:p>
          <a:p>
            <a:endParaRPr lang="tr-TR" b="1" dirty="0"/>
          </a:p>
          <a:p>
            <a:endParaRPr lang="tr-TR" b="1" dirty="0"/>
          </a:p>
          <a:p>
            <a:endParaRPr lang="tr-TR" b="1" dirty="0"/>
          </a:p>
          <a:p>
            <a:pPr>
              <a:lnSpc>
                <a:spcPct val="150000"/>
              </a:lnSpc>
            </a:pPr>
            <a:endParaRPr lang="tr-TR" b="1"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6641" y="1249584"/>
            <a:ext cx="8739487" cy="515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43344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2" name="Dikdörtgen 1"/>
          <p:cNvSpPr/>
          <p:nvPr/>
        </p:nvSpPr>
        <p:spPr>
          <a:xfrm>
            <a:off x="0" y="149902"/>
            <a:ext cx="10028420" cy="58461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5556" y="207602"/>
            <a:ext cx="1910796" cy="526916"/>
          </a:xfrm>
          <a:prstGeom prst="rect">
            <a:avLst/>
          </a:prstGeom>
        </p:spPr>
      </p:pic>
      <p:sp>
        <p:nvSpPr>
          <p:cNvPr id="6" name="Dikdörtgen 5"/>
          <p:cNvSpPr/>
          <p:nvPr/>
        </p:nvSpPr>
        <p:spPr>
          <a:xfrm>
            <a:off x="0" y="6640642"/>
            <a:ext cx="12192001" cy="9243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11692329" y="6474500"/>
            <a:ext cx="354024" cy="39474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p:cNvSpPr txBox="1"/>
          <p:nvPr/>
        </p:nvSpPr>
        <p:spPr>
          <a:xfrm>
            <a:off x="11673528" y="6488668"/>
            <a:ext cx="415498" cy="369332"/>
          </a:xfrm>
          <a:prstGeom prst="rect">
            <a:avLst/>
          </a:prstGeom>
          <a:noFill/>
        </p:spPr>
        <p:txBody>
          <a:bodyPr wrap="none" rtlCol="0">
            <a:spAutoFit/>
          </a:bodyPr>
          <a:lstStyle/>
          <a:p>
            <a:r>
              <a:rPr lang="tr-TR" b="1" dirty="0">
                <a:solidFill>
                  <a:schemeClr val="bg1"/>
                </a:solidFill>
              </a:rPr>
              <a:t>20</a:t>
            </a:r>
          </a:p>
        </p:txBody>
      </p:sp>
      <p:sp>
        <p:nvSpPr>
          <p:cNvPr id="9" name="Alt Başlık 2"/>
          <p:cNvSpPr txBox="1">
            <a:spLocks/>
          </p:cNvSpPr>
          <p:nvPr/>
        </p:nvSpPr>
        <p:spPr>
          <a:xfrm>
            <a:off x="212361" y="252572"/>
            <a:ext cx="8043978" cy="481946"/>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3200" kern="1200">
                <a:solidFill>
                  <a:schemeClr val="bg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endParaRPr lang="tr-TR" sz="2800" dirty="0">
              <a:latin typeface="Arial Narrow" panose="020B0606020202030204" pitchFamily="34" charset="0"/>
            </a:endParaRPr>
          </a:p>
        </p:txBody>
      </p:sp>
      <p:sp>
        <p:nvSpPr>
          <p:cNvPr id="3" name="Dikdörtgen 2"/>
          <p:cNvSpPr/>
          <p:nvPr/>
        </p:nvSpPr>
        <p:spPr>
          <a:xfrm>
            <a:off x="537028" y="809400"/>
            <a:ext cx="11155301" cy="880369"/>
          </a:xfrm>
          <a:prstGeom prst="rect">
            <a:avLst/>
          </a:prstGeom>
        </p:spPr>
        <p:txBody>
          <a:bodyPr wrap="square">
            <a:spAutoFit/>
          </a:bodyPr>
          <a:lstStyle/>
          <a:p>
            <a:pPr>
              <a:lnSpc>
                <a:spcPct val="150000"/>
              </a:lnSpc>
            </a:pPr>
            <a:endParaRPr lang="tr-TR" b="1" dirty="0"/>
          </a:p>
          <a:p>
            <a:pPr>
              <a:lnSpc>
                <a:spcPct val="150000"/>
              </a:lnSpc>
            </a:pPr>
            <a:endParaRPr lang="tr-TR" b="1" dirty="0"/>
          </a:p>
        </p:txBody>
      </p:sp>
      <p:sp>
        <p:nvSpPr>
          <p:cNvPr id="11" name="Dikdörtgen 10"/>
          <p:cNvSpPr/>
          <p:nvPr/>
        </p:nvSpPr>
        <p:spPr>
          <a:xfrm>
            <a:off x="537026" y="814164"/>
            <a:ext cx="11332313" cy="6186309"/>
          </a:xfrm>
          <a:prstGeom prst="rect">
            <a:avLst/>
          </a:prstGeom>
        </p:spPr>
        <p:txBody>
          <a:bodyPr wrap="square">
            <a:spAutoFit/>
          </a:bodyPr>
          <a:lstStyle/>
          <a:p>
            <a:r>
              <a:rPr lang="tr-TR" b="1" dirty="0"/>
              <a:t>4.4. Onarım Teknikleri</a:t>
            </a:r>
          </a:p>
          <a:p>
            <a:pPr>
              <a:lnSpc>
                <a:spcPct val="150000"/>
              </a:lnSpc>
            </a:pPr>
            <a:r>
              <a:rPr lang="tr-TR" b="1" dirty="0"/>
              <a:t>Başarılı bir onarımın dört ana unsuru bulunur.</a:t>
            </a:r>
          </a:p>
          <a:p>
            <a:pPr>
              <a:lnSpc>
                <a:spcPct val="150000"/>
              </a:lnSpc>
            </a:pPr>
            <a:r>
              <a:rPr lang="tr-TR" b="1" dirty="0"/>
              <a:t>1. Çabukluk</a:t>
            </a:r>
          </a:p>
          <a:p>
            <a:pPr>
              <a:lnSpc>
                <a:spcPct val="150000"/>
              </a:lnSpc>
            </a:pPr>
            <a:r>
              <a:rPr lang="tr-TR" b="1" dirty="0"/>
              <a:t>2. Temizlik</a:t>
            </a:r>
          </a:p>
          <a:p>
            <a:pPr>
              <a:lnSpc>
                <a:spcPct val="150000"/>
              </a:lnSpc>
            </a:pPr>
            <a:r>
              <a:rPr lang="tr-TR" b="1" dirty="0"/>
              <a:t>3. Doğru teknik</a:t>
            </a:r>
          </a:p>
          <a:p>
            <a:pPr>
              <a:lnSpc>
                <a:spcPct val="150000"/>
              </a:lnSpc>
            </a:pPr>
            <a:r>
              <a:rPr lang="tr-TR" b="1" dirty="0"/>
              <a:t>4. Uygun malzemeler</a:t>
            </a:r>
          </a:p>
          <a:p>
            <a:pPr>
              <a:lnSpc>
                <a:spcPct val="150000"/>
              </a:lnSpc>
            </a:pPr>
            <a:endParaRPr lang="tr-TR" b="1" dirty="0"/>
          </a:p>
          <a:p>
            <a:pPr>
              <a:lnSpc>
                <a:spcPct val="150000"/>
              </a:lnSpc>
            </a:pPr>
            <a:r>
              <a:rPr lang="tr-TR" b="1" dirty="0"/>
              <a:t>Daha önce belirtildiği gibi onarımlar ana betonla hemen hemen aynı yasta olmaları bakımından, betonun erken yaslarında yapılmalıdır. Bu </a:t>
            </a:r>
            <a:r>
              <a:rPr lang="tr-TR" b="1" dirty="0" err="1"/>
              <a:t>rötre</a:t>
            </a:r>
            <a:r>
              <a:rPr lang="tr-TR" b="1" dirty="0"/>
              <a:t> çatlakları için pek mümkün değildir. Ancak, yine de </a:t>
            </a:r>
            <a:r>
              <a:rPr lang="tr-TR" b="1" dirty="0" err="1"/>
              <a:t>rötre</a:t>
            </a:r>
            <a:r>
              <a:rPr lang="tr-TR" b="1" dirty="0"/>
              <a:t> problemlerinde daha makul bir erken yas söz konusudur. Onarım yapılacak bütün yüzeyler kirden ve tozdan temizlenmiş olmalıdır. Aksi halde onarım için kullanılan malzeme kir ve toz zerrecikleriyle bağlanır. Onarımla görevlendirilecek kişiler bu konuda eğitimli, deneyimli ve uzman olmalıdır.</a:t>
            </a:r>
          </a:p>
          <a:p>
            <a:pPr>
              <a:lnSpc>
                <a:spcPct val="150000"/>
              </a:lnSpc>
            </a:pPr>
            <a:r>
              <a:rPr lang="tr-TR" b="1" dirty="0"/>
              <a:t>Onarım özel yetenek ve kullanılan malzemelerin farklılığının bilincinde olmayı gerektirir. Beton onarımı için kullanılan malzemelerin ana malzeme olan betonla uyumlu olması gerekir.</a:t>
            </a:r>
          </a:p>
          <a:p>
            <a:pPr>
              <a:lnSpc>
                <a:spcPct val="150000"/>
              </a:lnSpc>
            </a:pPr>
            <a:endParaRPr lang="tr-TR" b="1" dirty="0"/>
          </a:p>
        </p:txBody>
      </p:sp>
    </p:spTree>
    <p:extLst>
      <p:ext uri="{BB962C8B-B14F-4D97-AF65-F5344CB8AC3E}">
        <p14:creationId xmlns:p14="http://schemas.microsoft.com/office/powerpoint/2010/main" val="18290278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2" name="Dikdörtgen 1"/>
          <p:cNvSpPr/>
          <p:nvPr/>
        </p:nvSpPr>
        <p:spPr>
          <a:xfrm>
            <a:off x="0" y="149902"/>
            <a:ext cx="10028420" cy="58461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5556" y="207602"/>
            <a:ext cx="1910796" cy="526916"/>
          </a:xfrm>
          <a:prstGeom prst="rect">
            <a:avLst/>
          </a:prstGeom>
        </p:spPr>
      </p:pic>
      <p:sp>
        <p:nvSpPr>
          <p:cNvPr id="6" name="Dikdörtgen 5"/>
          <p:cNvSpPr/>
          <p:nvPr/>
        </p:nvSpPr>
        <p:spPr>
          <a:xfrm>
            <a:off x="0" y="6640642"/>
            <a:ext cx="12192001" cy="9243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11692329" y="6474500"/>
            <a:ext cx="354024" cy="39474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p:cNvSpPr txBox="1"/>
          <p:nvPr/>
        </p:nvSpPr>
        <p:spPr>
          <a:xfrm>
            <a:off x="11673528" y="6488668"/>
            <a:ext cx="415498" cy="369332"/>
          </a:xfrm>
          <a:prstGeom prst="rect">
            <a:avLst/>
          </a:prstGeom>
          <a:noFill/>
        </p:spPr>
        <p:txBody>
          <a:bodyPr wrap="none" rtlCol="0">
            <a:spAutoFit/>
          </a:bodyPr>
          <a:lstStyle/>
          <a:p>
            <a:r>
              <a:rPr lang="tr-TR" b="1" dirty="0">
                <a:solidFill>
                  <a:schemeClr val="bg1"/>
                </a:solidFill>
              </a:rPr>
              <a:t>21</a:t>
            </a:r>
          </a:p>
        </p:txBody>
      </p:sp>
      <p:sp>
        <p:nvSpPr>
          <p:cNvPr id="9" name="Alt Başlık 2"/>
          <p:cNvSpPr txBox="1">
            <a:spLocks/>
          </p:cNvSpPr>
          <p:nvPr/>
        </p:nvSpPr>
        <p:spPr>
          <a:xfrm>
            <a:off x="212361" y="252572"/>
            <a:ext cx="8043978" cy="481946"/>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3200" kern="1200">
                <a:solidFill>
                  <a:schemeClr val="bg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endParaRPr lang="tr-TR" sz="2800" dirty="0">
              <a:latin typeface="Arial Narrow" panose="020B0606020202030204" pitchFamily="34" charset="0"/>
            </a:endParaRPr>
          </a:p>
        </p:txBody>
      </p:sp>
      <p:sp>
        <p:nvSpPr>
          <p:cNvPr id="3" name="Dikdörtgen 2"/>
          <p:cNvSpPr/>
          <p:nvPr/>
        </p:nvSpPr>
        <p:spPr>
          <a:xfrm>
            <a:off x="537028" y="809400"/>
            <a:ext cx="11155301" cy="880369"/>
          </a:xfrm>
          <a:prstGeom prst="rect">
            <a:avLst/>
          </a:prstGeom>
        </p:spPr>
        <p:txBody>
          <a:bodyPr wrap="square">
            <a:spAutoFit/>
          </a:bodyPr>
          <a:lstStyle/>
          <a:p>
            <a:pPr>
              <a:lnSpc>
                <a:spcPct val="150000"/>
              </a:lnSpc>
            </a:pPr>
            <a:endParaRPr lang="tr-TR" b="1" dirty="0"/>
          </a:p>
          <a:p>
            <a:pPr>
              <a:lnSpc>
                <a:spcPct val="150000"/>
              </a:lnSpc>
            </a:pPr>
            <a:endParaRPr lang="tr-TR" b="1" dirty="0"/>
          </a:p>
        </p:txBody>
      </p:sp>
      <p:sp>
        <p:nvSpPr>
          <p:cNvPr id="11" name="Dikdörtgen 10"/>
          <p:cNvSpPr/>
          <p:nvPr/>
        </p:nvSpPr>
        <p:spPr>
          <a:xfrm>
            <a:off x="537026" y="814164"/>
            <a:ext cx="11332313" cy="5909310"/>
          </a:xfrm>
          <a:prstGeom prst="rect">
            <a:avLst/>
          </a:prstGeom>
        </p:spPr>
        <p:txBody>
          <a:bodyPr wrap="square">
            <a:spAutoFit/>
          </a:bodyPr>
          <a:lstStyle/>
          <a:p>
            <a:r>
              <a:rPr lang="tr-TR" b="1" dirty="0"/>
              <a:t>4.5. Beton Tamir Malzemeleri</a:t>
            </a:r>
          </a:p>
          <a:p>
            <a:r>
              <a:rPr lang="tr-TR" b="1" dirty="0"/>
              <a:t>Onarıma başlamadan önce, usta veya teknisyenlerin gerekli tüm malzeme ve ekipmana sahip olmaları gerekir. Yama türü onarımlar için normal olarak gerekecek malzemeler şunlardır.</a:t>
            </a:r>
          </a:p>
          <a:p>
            <a:endParaRPr lang="tr-TR" b="1" dirty="0"/>
          </a:p>
          <a:p>
            <a:r>
              <a:rPr lang="tr-TR" b="1" dirty="0"/>
              <a:t>A.) </a:t>
            </a:r>
            <a:r>
              <a:rPr lang="tr-TR" b="1" dirty="0" err="1"/>
              <a:t>Portland</a:t>
            </a:r>
            <a:r>
              <a:rPr lang="tr-TR" b="1" dirty="0"/>
              <a:t> çimentosu ve/veya Beyaz </a:t>
            </a:r>
            <a:r>
              <a:rPr lang="tr-TR" b="1" dirty="0" err="1"/>
              <a:t>Portland</a:t>
            </a:r>
            <a:r>
              <a:rPr lang="tr-TR" b="1" dirty="0"/>
              <a:t> Çimentosu: onarımlar fazla çimento ve daha küçük agrega kullanılarak yapıldığından normal betondan daha koyu renkli olabilir. Rengi açmak için Beyaz </a:t>
            </a:r>
            <a:r>
              <a:rPr lang="tr-TR" b="1" dirty="0" err="1"/>
              <a:t>Portland</a:t>
            </a:r>
            <a:r>
              <a:rPr lang="tr-TR" b="1" dirty="0"/>
              <a:t> çimentosu kullanmak gerekebilir.</a:t>
            </a:r>
          </a:p>
          <a:p>
            <a:r>
              <a:rPr lang="tr-TR" b="1" dirty="0"/>
              <a:t>Normal Harçlar: Uygulama kalınlığına göre değişik tipleri olmakla beraber, üretici firma uygulamaları farklılık göstermekte. İnce harçlar bir defada yapılabildiği gibi, kalınlığın 3 </a:t>
            </a:r>
            <a:r>
              <a:rPr lang="tr-TR" b="1" dirty="0" err="1"/>
              <a:t>cm’i</a:t>
            </a:r>
            <a:r>
              <a:rPr lang="tr-TR" b="1" dirty="0"/>
              <a:t> geçmesi halinde tabakalar seklinde uygulanmalıdır. Harç hazırlığı için önce kovaya gereğinden biraz az su konulur, matkap karıştırıcı marifetiyle toz azar azar ilave edilerek karıştırma işlemi yapılır. Önemli konu uygulama öncesi yüzeyin ıslatılması, korumak gerekiyorsa </a:t>
            </a:r>
            <a:r>
              <a:rPr lang="tr-TR" b="1" dirty="0" err="1"/>
              <a:t>kürlemenin</a:t>
            </a:r>
            <a:r>
              <a:rPr lang="tr-TR" b="1" dirty="0"/>
              <a:t> takibidir. Normal harçlar su ile karıştırılarak hazırlanmaktadır. Kimi bu tür harçlarda elyaf da kullanılmakta olup, çatlama minimize edilmektedir.</a:t>
            </a:r>
          </a:p>
          <a:p>
            <a:endParaRPr lang="tr-TR" b="1" dirty="0"/>
          </a:p>
          <a:p>
            <a:r>
              <a:rPr lang="tr-TR" b="1" dirty="0" err="1"/>
              <a:t>Grout</a:t>
            </a:r>
            <a:r>
              <a:rPr lang="tr-TR" b="1" dirty="0"/>
              <a:t> Harçlar: Bu sınıfa </a:t>
            </a:r>
            <a:r>
              <a:rPr lang="tr-TR" b="1" dirty="0" err="1"/>
              <a:t>groutları</a:t>
            </a:r>
            <a:r>
              <a:rPr lang="tr-TR" b="1" dirty="0"/>
              <a:t> da katabiliriz. </a:t>
            </a:r>
            <a:r>
              <a:rPr lang="tr-TR" b="1" dirty="0" err="1"/>
              <a:t>Groutlar</a:t>
            </a:r>
            <a:r>
              <a:rPr lang="tr-TR" b="1" dirty="0"/>
              <a:t> su ile karısan hazır harçlar olup, çökme yapmayan, bir miktar hacimsel genişleme ile bulunduğu kabın seklini alan harçlardır. Erken ve yüksek mukavemet almak mümkündür. Harç hazırlığı için önce kovaya gereğinden biraz az su konulur, matkap karıştırıcı marifetiyle toz azar azar ilave edilerek karıştırma işlemi yapılır. Önemli konu uygulama öncesi yüzeyin ıslatılması, korumak gerekiyorsa </a:t>
            </a:r>
            <a:r>
              <a:rPr lang="tr-TR" b="1" dirty="0" err="1"/>
              <a:t>kürlemenin</a:t>
            </a:r>
            <a:r>
              <a:rPr lang="tr-TR" b="1" dirty="0"/>
              <a:t> takibidir. </a:t>
            </a:r>
            <a:r>
              <a:rPr lang="tr-TR" b="1" dirty="0" err="1"/>
              <a:t>Groutlarda</a:t>
            </a:r>
            <a:r>
              <a:rPr lang="tr-TR" b="1" dirty="0"/>
              <a:t> üretici firmaların uygulama sınırlamaları vardır. Örneğin açıkta kalacak yüzeyin 10 </a:t>
            </a:r>
            <a:r>
              <a:rPr lang="tr-TR" b="1" dirty="0" err="1"/>
              <a:t>cm’i</a:t>
            </a:r>
            <a:r>
              <a:rPr lang="tr-TR" b="1" dirty="0"/>
              <a:t> geçmemesi gibi, </a:t>
            </a:r>
            <a:r>
              <a:rPr lang="tr-TR" b="1" dirty="0" err="1"/>
              <a:t>max</a:t>
            </a:r>
            <a:r>
              <a:rPr lang="tr-TR" b="1" dirty="0"/>
              <a:t>. Uygulama kalınlığı gibi ya da içine yıkanmış kum konulup konulamayacağı gibi. </a:t>
            </a:r>
            <a:r>
              <a:rPr lang="tr-TR" b="1" dirty="0" err="1"/>
              <a:t>Groutlar</a:t>
            </a:r>
            <a:r>
              <a:rPr lang="tr-TR" b="1" dirty="0"/>
              <a:t> takviye islerinde boşluk alınmasında da kullanılır.</a:t>
            </a:r>
          </a:p>
          <a:p>
            <a:pPr>
              <a:lnSpc>
                <a:spcPct val="150000"/>
              </a:lnSpc>
            </a:pPr>
            <a:endParaRPr lang="tr-TR" b="1" dirty="0"/>
          </a:p>
          <a:p>
            <a:pPr>
              <a:lnSpc>
                <a:spcPct val="150000"/>
              </a:lnSpc>
            </a:pPr>
            <a:endParaRPr lang="tr-TR" b="1" dirty="0"/>
          </a:p>
        </p:txBody>
      </p:sp>
    </p:spTree>
    <p:extLst>
      <p:ext uri="{BB962C8B-B14F-4D97-AF65-F5344CB8AC3E}">
        <p14:creationId xmlns:p14="http://schemas.microsoft.com/office/powerpoint/2010/main" val="17082993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2" name="Dikdörtgen 1"/>
          <p:cNvSpPr/>
          <p:nvPr/>
        </p:nvSpPr>
        <p:spPr>
          <a:xfrm>
            <a:off x="0" y="149902"/>
            <a:ext cx="10028420" cy="58461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5556" y="207602"/>
            <a:ext cx="1910796" cy="526916"/>
          </a:xfrm>
          <a:prstGeom prst="rect">
            <a:avLst/>
          </a:prstGeom>
        </p:spPr>
      </p:pic>
      <p:sp>
        <p:nvSpPr>
          <p:cNvPr id="6" name="Dikdörtgen 5"/>
          <p:cNvSpPr/>
          <p:nvPr/>
        </p:nvSpPr>
        <p:spPr>
          <a:xfrm>
            <a:off x="0" y="6640642"/>
            <a:ext cx="12192001" cy="9243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11692329" y="6474500"/>
            <a:ext cx="354024" cy="39474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p:cNvSpPr txBox="1"/>
          <p:nvPr/>
        </p:nvSpPr>
        <p:spPr>
          <a:xfrm>
            <a:off x="11673528" y="6488668"/>
            <a:ext cx="415498" cy="369332"/>
          </a:xfrm>
          <a:prstGeom prst="rect">
            <a:avLst/>
          </a:prstGeom>
          <a:noFill/>
        </p:spPr>
        <p:txBody>
          <a:bodyPr wrap="none" rtlCol="0">
            <a:spAutoFit/>
          </a:bodyPr>
          <a:lstStyle/>
          <a:p>
            <a:r>
              <a:rPr lang="tr-TR" b="1" dirty="0">
                <a:solidFill>
                  <a:schemeClr val="bg1"/>
                </a:solidFill>
              </a:rPr>
              <a:t>22</a:t>
            </a:r>
          </a:p>
        </p:txBody>
      </p:sp>
      <p:sp>
        <p:nvSpPr>
          <p:cNvPr id="9" name="Alt Başlık 2"/>
          <p:cNvSpPr txBox="1">
            <a:spLocks/>
          </p:cNvSpPr>
          <p:nvPr/>
        </p:nvSpPr>
        <p:spPr>
          <a:xfrm>
            <a:off x="212361" y="252572"/>
            <a:ext cx="8043978" cy="481946"/>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3200" kern="1200">
                <a:solidFill>
                  <a:schemeClr val="bg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endParaRPr lang="tr-TR" sz="2800" dirty="0">
              <a:latin typeface="Arial Narrow" panose="020B0606020202030204" pitchFamily="34" charset="0"/>
            </a:endParaRPr>
          </a:p>
        </p:txBody>
      </p:sp>
      <p:sp>
        <p:nvSpPr>
          <p:cNvPr id="3" name="Dikdörtgen 2"/>
          <p:cNvSpPr/>
          <p:nvPr/>
        </p:nvSpPr>
        <p:spPr>
          <a:xfrm>
            <a:off x="537028" y="809400"/>
            <a:ext cx="11155301" cy="880369"/>
          </a:xfrm>
          <a:prstGeom prst="rect">
            <a:avLst/>
          </a:prstGeom>
        </p:spPr>
        <p:txBody>
          <a:bodyPr wrap="square">
            <a:spAutoFit/>
          </a:bodyPr>
          <a:lstStyle/>
          <a:p>
            <a:pPr>
              <a:lnSpc>
                <a:spcPct val="150000"/>
              </a:lnSpc>
            </a:pPr>
            <a:endParaRPr lang="tr-TR" b="1" dirty="0"/>
          </a:p>
          <a:p>
            <a:pPr>
              <a:lnSpc>
                <a:spcPct val="150000"/>
              </a:lnSpc>
            </a:pPr>
            <a:endParaRPr lang="tr-TR" b="1" dirty="0"/>
          </a:p>
        </p:txBody>
      </p:sp>
      <p:sp>
        <p:nvSpPr>
          <p:cNvPr id="11" name="Dikdörtgen 10"/>
          <p:cNvSpPr/>
          <p:nvPr/>
        </p:nvSpPr>
        <p:spPr>
          <a:xfrm>
            <a:off x="537026" y="814164"/>
            <a:ext cx="11332313" cy="6463308"/>
          </a:xfrm>
          <a:prstGeom prst="rect">
            <a:avLst/>
          </a:prstGeom>
        </p:spPr>
        <p:txBody>
          <a:bodyPr wrap="square">
            <a:spAutoFit/>
          </a:bodyPr>
          <a:lstStyle/>
          <a:p>
            <a:r>
              <a:rPr lang="tr-TR" b="1" dirty="0"/>
              <a:t>B.)</a:t>
            </a:r>
            <a:r>
              <a:rPr lang="tr-TR" b="1" dirty="0" err="1"/>
              <a:t>Epoksi</a:t>
            </a:r>
            <a:r>
              <a:rPr lang="tr-TR" b="1" dirty="0"/>
              <a:t> esaslı harçlar: </a:t>
            </a:r>
            <a:r>
              <a:rPr lang="tr-TR" b="1" dirty="0" err="1"/>
              <a:t>Epoksi</a:t>
            </a:r>
            <a:r>
              <a:rPr lang="tr-TR" b="1" dirty="0"/>
              <a:t> ; reçine ve sertleştiriciden oluşan, kimyasal reaksiyon ile sertleşen dolgu malzemesi olarak da </a:t>
            </a:r>
            <a:r>
              <a:rPr lang="tr-TR" b="1" dirty="0" err="1"/>
              <a:t>kuartz</a:t>
            </a:r>
            <a:r>
              <a:rPr lang="tr-TR" b="1" dirty="0"/>
              <a:t> kumu ile desteklenen bir malzemedir. </a:t>
            </a:r>
            <a:r>
              <a:rPr lang="tr-TR" b="1" dirty="0" err="1"/>
              <a:t>Kuartz</a:t>
            </a:r>
            <a:r>
              <a:rPr lang="tr-TR" b="1" dirty="0"/>
              <a:t> kumu reçineye veya sertleştiriciye önceden katılmış olabileceği gibi üçüncü bir </a:t>
            </a:r>
            <a:r>
              <a:rPr lang="tr-TR" b="1" dirty="0" err="1"/>
              <a:t>kompenant</a:t>
            </a:r>
            <a:r>
              <a:rPr lang="tr-TR" b="1" dirty="0"/>
              <a:t> olarak da ayrıca satılabilir. </a:t>
            </a:r>
          </a:p>
          <a:p>
            <a:r>
              <a:rPr lang="tr-TR" b="1" dirty="0"/>
              <a:t>Beton /çimento </a:t>
            </a:r>
            <a:r>
              <a:rPr lang="tr-TR" b="1" dirty="0" err="1"/>
              <a:t>bağlayıcılı</a:t>
            </a:r>
            <a:r>
              <a:rPr lang="tr-TR" b="1" dirty="0"/>
              <a:t> harçlar klor esaslı, asidik çözeltilere, sülfat etkilerine dayanmazken, </a:t>
            </a:r>
            <a:r>
              <a:rPr lang="tr-TR" b="1" dirty="0" err="1"/>
              <a:t>epoksiler</a:t>
            </a:r>
            <a:r>
              <a:rPr lang="tr-TR" b="1" dirty="0"/>
              <a:t> gerek tamir harcı, gerekse kaplama olarak dayanıklılık gösterirler.</a:t>
            </a:r>
          </a:p>
          <a:p>
            <a:r>
              <a:rPr lang="tr-TR" b="1" dirty="0"/>
              <a:t>Hava sıcaklığı düştükçe </a:t>
            </a:r>
            <a:r>
              <a:rPr lang="tr-TR" b="1" dirty="0" err="1"/>
              <a:t>epoksilerin</a:t>
            </a:r>
            <a:r>
              <a:rPr lang="tr-TR" b="1" dirty="0"/>
              <a:t> serleşme süresi uzar ,hava ve ortam sıcaklığı arttıkça sertleşme süresi erken olur. Firmalar bu durumu dengelemek için farklı sürelerde sertleşebilen </a:t>
            </a:r>
            <a:r>
              <a:rPr lang="tr-TR" b="1" dirty="0" err="1"/>
              <a:t>epoksiler</a:t>
            </a:r>
            <a:r>
              <a:rPr lang="tr-TR" b="1" dirty="0"/>
              <a:t> üretmektedirler. </a:t>
            </a:r>
          </a:p>
          <a:p>
            <a:r>
              <a:rPr lang="tr-TR" b="1" dirty="0" err="1"/>
              <a:t>Komponentler</a:t>
            </a:r>
            <a:r>
              <a:rPr lang="tr-TR" b="1" dirty="0"/>
              <a:t> bölünmemeli, setler bir defada karıştırılmalı böylece karışım farklılığından dolayı performans kayıplarının önüne geçilmiş olacaktır.</a:t>
            </a:r>
          </a:p>
          <a:p>
            <a:r>
              <a:rPr lang="tr-TR" b="1" dirty="0" err="1"/>
              <a:t>Epoksi</a:t>
            </a:r>
            <a:r>
              <a:rPr lang="tr-TR" b="1" dirty="0"/>
              <a:t> esaslı tamir ve kaplama malzemeleri, yerine yerleştirildikten sonra min.10 gün geçmiş betonlara uygulanmalıdır.</a:t>
            </a:r>
          </a:p>
          <a:p>
            <a:r>
              <a:rPr lang="tr-TR" b="1" dirty="0"/>
              <a:t>İri taneli </a:t>
            </a:r>
            <a:r>
              <a:rPr lang="tr-TR" b="1" dirty="0" err="1"/>
              <a:t>epoksilerde</a:t>
            </a:r>
            <a:r>
              <a:rPr lang="tr-TR" b="1" dirty="0"/>
              <a:t> genellikle reçine ve sertleştirici sıvılar önceden karıştırılarak astar olarak kullanılır ya da üretici firmalar bu astarı ayrı bir isim altında satarlar.</a:t>
            </a:r>
          </a:p>
          <a:p>
            <a:r>
              <a:rPr lang="tr-TR" b="1" dirty="0" err="1"/>
              <a:t>Epoksi</a:t>
            </a:r>
            <a:r>
              <a:rPr lang="tr-TR" b="1" dirty="0"/>
              <a:t> esaslı malzemeler yangın sıcaklığında çözünerek bağlayıcı ve taşıyıcı özelliklerini kaybedebilirler. Bu yüzden kritik uygulamalarda bu durum göz önünde bulundurularak, yangına karsı kaplama ile korunmalıdır.</a:t>
            </a:r>
          </a:p>
          <a:p>
            <a:endParaRPr lang="tr-TR" b="1" dirty="0"/>
          </a:p>
          <a:p>
            <a:r>
              <a:rPr lang="tr-TR" b="1" dirty="0"/>
              <a:t>Demir filizi ekiminde de </a:t>
            </a:r>
            <a:r>
              <a:rPr lang="tr-TR" b="1" dirty="0" err="1"/>
              <a:t>epoksiler</a:t>
            </a:r>
            <a:r>
              <a:rPr lang="tr-TR" b="1" dirty="0"/>
              <a:t> kullanılır. Bu </a:t>
            </a:r>
            <a:r>
              <a:rPr lang="tr-TR" b="1" dirty="0" err="1"/>
              <a:t>epoksiler</a:t>
            </a:r>
            <a:r>
              <a:rPr lang="tr-TR" b="1" dirty="0"/>
              <a:t> uygulama sırasında </a:t>
            </a:r>
            <a:r>
              <a:rPr lang="tr-TR" b="1" dirty="0" err="1"/>
              <a:t>komponentlerinden</a:t>
            </a:r>
            <a:r>
              <a:rPr lang="tr-TR" b="1" dirty="0"/>
              <a:t> ayrışmamalı ve iyi </a:t>
            </a:r>
            <a:r>
              <a:rPr lang="tr-TR" b="1" dirty="0" err="1"/>
              <a:t>yapısmalıdır</a:t>
            </a:r>
            <a:r>
              <a:rPr lang="tr-TR" b="1" dirty="0"/>
              <a:t>. Demir filizinden beklenen performans daha küçük cıvata ve özel uygulamalarda </a:t>
            </a:r>
            <a:r>
              <a:rPr lang="tr-TR" b="1" dirty="0" err="1"/>
              <a:t>civatalama</a:t>
            </a:r>
            <a:r>
              <a:rPr lang="tr-TR" b="1" dirty="0"/>
              <a:t> yöntemleri ile de elde edilebilir.</a:t>
            </a:r>
          </a:p>
          <a:p>
            <a:endParaRPr lang="tr-TR" b="1" dirty="0"/>
          </a:p>
          <a:p>
            <a:endParaRPr lang="tr-TR" b="1" dirty="0"/>
          </a:p>
          <a:p>
            <a:pPr>
              <a:lnSpc>
                <a:spcPct val="150000"/>
              </a:lnSpc>
            </a:pPr>
            <a:endParaRPr lang="tr-TR" b="1" dirty="0"/>
          </a:p>
          <a:p>
            <a:pPr>
              <a:lnSpc>
                <a:spcPct val="150000"/>
              </a:lnSpc>
            </a:pPr>
            <a:endParaRPr lang="tr-TR" b="1" dirty="0"/>
          </a:p>
        </p:txBody>
      </p:sp>
    </p:spTree>
    <p:extLst>
      <p:ext uri="{BB962C8B-B14F-4D97-AF65-F5344CB8AC3E}">
        <p14:creationId xmlns:p14="http://schemas.microsoft.com/office/powerpoint/2010/main" val="28249629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2" name="Dikdörtgen 1"/>
          <p:cNvSpPr/>
          <p:nvPr/>
        </p:nvSpPr>
        <p:spPr>
          <a:xfrm>
            <a:off x="0" y="149902"/>
            <a:ext cx="10028420" cy="58461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5556" y="207602"/>
            <a:ext cx="1910796" cy="526916"/>
          </a:xfrm>
          <a:prstGeom prst="rect">
            <a:avLst/>
          </a:prstGeom>
        </p:spPr>
      </p:pic>
      <p:sp>
        <p:nvSpPr>
          <p:cNvPr id="6" name="Dikdörtgen 5"/>
          <p:cNvSpPr/>
          <p:nvPr/>
        </p:nvSpPr>
        <p:spPr>
          <a:xfrm>
            <a:off x="0" y="6640642"/>
            <a:ext cx="12192001" cy="9243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11692329" y="6474500"/>
            <a:ext cx="354024" cy="39474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p:cNvSpPr txBox="1"/>
          <p:nvPr/>
        </p:nvSpPr>
        <p:spPr>
          <a:xfrm>
            <a:off x="11673528" y="6488668"/>
            <a:ext cx="415498" cy="369332"/>
          </a:xfrm>
          <a:prstGeom prst="rect">
            <a:avLst/>
          </a:prstGeom>
          <a:noFill/>
        </p:spPr>
        <p:txBody>
          <a:bodyPr wrap="none" rtlCol="0">
            <a:spAutoFit/>
          </a:bodyPr>
          <a:lstStyle/>
          <a:p>
            <a:r>
              <a:rPr lang="tr-TR" b="1" dirty="0">
                <a:solidFill>
                  <a:schemeClr val="bg1"/>
                </a:solidFill>
              </a:rPr>
              <a:t>24</a:t>
            </a:r>
          </a:p>
        </p:txBody>
      </p:sp>
      <p:sp>
        <p:nvSpPr>
          <p:cNvPr id="9" name="Alt Başlık 2"/>
          <p:cNvSpPr txBox="1">
            <a:spLocks/>
          </p:cNvSpPr>
          <p:nvPr/>
        </p:nvSpPr>
        <p:spPr>
          <a:xfrm>
            <a:off x="212361" y="252572"/>
            <a:ext cx="8043978" cy="481946"/>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3200" kern="1200">
                <a:solidFill>
                  <a:schemeClr val="bg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endParaRPr lang="tr-TR" sz="2800" dirty="0">
              <a:latin typeface="Arial Narrow" panose="020B0606020202030204" pitchFamily="34" charset="0"/>
            </a:endParaRPr>
          </a:p>
        </p:txBody>
      </p:sp>
      <p:sp>
        <p:nvSpPr>
          <p:cNvPr id="3" name="Dikdörtgen 2"/>
          <p:cNvSpPr/>
          <p:nvPr/>
        </p:nvSpPr>
        <p:spPr>
          <a:xfrm>
            <a:off x="537028" y="809400"/>
            <a:ext cx="11155301" cy="880369"/>
          </a:xfrm>
          <a:prstGeom prst="rect">
            <a:avLst/>
          </a:prstGeom>
        </p:spPr>
        <p:txBody>
          <a:bodyPr wrap="square">
            <a:spAutoFit/>
          </a:bodyPr>
          <a:lstStyle/>
          <a:p>
            <a:pPr>
              <a:lnSpc>
                <a:spcPct val="150000"/>
              </a:lnSpc>
            </a:pPr>
            <a:endParaRPr lang="tr-TR" b="1" dirty="0"/>
          </a:p>
          <a:p>
            <a:pPr>
              <a:lnSpc>
                <a:spcPct val="150000"/>
              </a:lnSpc>
            </a:pPr>
            <a:endParaRPr lang="tr-TR" b="1" dirty="0"/>
          </a:p>
        </p:txBody>
      </p:sp>
      <p:sp>
        <p:nvSpPr>
          <p:cNvPr id="11" name="Dikdörtgen 10"/>
          <p:cNvSpPr/>
          <p:nvPr/>
        </p:nvSpPr>
        <p:spPr>
          <a:xfrm>
            <a:off x="537026" y="814164"/>
            <a:ext cx="11332313" cy="6324808"/>
          </a:xfrm>
          <a:prstGeom prst="rect">
            <a:avLst/>
          </a:prstGeom>
        </p:spPr>
        <p:txBody>
          <a:bodyPr wrap="square">
            <a:spAutoFit/>
          </a:bodyPr>
          <a:lstStyle/>
          <a:p>
            <a:r>
              <a:rPr lang="tr-TR" b="1" dirty="0"/>
              <a:t>3.6. Ekipman</a:t>
            </a:r>
          </a:p>
          <a:p>
            <a:r>
              <a:rPr lang="tr-TR" b="1" dirty="0"/>
              <a:t>Onarıma başlamadan önce bütün gerekli ekipman bulundurulmalıdır. Bazı ekipman şantiyede bulunurken bazılarını özel olarak getirtmek gerekebilir.</a:t>
            </a:r>
          </a:p>
          <a:p>
            <a:r>
              <a:rPr lang="tr-TR" b="1" dirty="0"/>
              <a:t>1. Harç teknesi: İçinde malzeme karmak için</a:t>
            </a:r>
          </a:p>
          <a:p>
            <a:endParaRPr lang="tr-TR" b="1" dirty="0"/>
          </a:p>
          <a:p>
            <a:endParaRPr lang="tr-TR" b="1" dirty="0"/>
          </a:p>
          <a:p>
            <a:endParaRPr lang="tr-TR" b="1" dirty="0"/>
          </a:p>
          <a:p>
            <a:endParaRPr lang="tr-TR" b="1" dirty="0"/>
          </a:p>
          <a:p>
            <a:endParaRPr lang="tr-TR" b="1" dirty="0"/>
          </a:p>
          <a:p>
            <a:endParaRPr lang="tr-TR" b="1" dirty="0"/>
          </a:p>
          <a:p>
            <a:endParaRPr lang="tr-TR" b="1" dirty="0"/>
          </a:p>
          <a:p>
            <a:endParaRPr lang="tr-TR" b="1" dirty="0"/>
          </a:p>
          <a:p>
            <a:endParaRPr lang="tr-TR" b="1" dirty="0"/>
          </a:p>
          <a:p>
            <a:endParaRPr lang="tr-TR" b="1" dirty="0"/>
          </a:p>
          <a:p>
            <a:endParaRPr lang="tr-TR" b="1" dirty="0"/>
          </a:p>
          <a:p>
            <a:r>
              <a:rPr lang="tr-TR" b="1" dirty="0"/>
              <a:t>2. Ölçekli kap: sıvı malzemelerin ölçümü için ölçekli kaplar (atılabilir plastik kaplar uygundur)</a:t>
            </a:r>
          </a:p>
          <a:p>
            <a:r>
              <a:rPr lang="tr-TR" b="1" dirty="0"/>
              <a:t>3. Çekiç ve keski çubuğu: </a:t>
            </a:r>
            <a:r>
              <a:rPr lang="tr-TR" b="1" dirty="0" err="1"/>
              <a:t>peteklenmeyi</a:t>
            </a:r>
            <a:r>
              <a:rPr lang="tr-TR" b="1" dirty="0"/>
              <a:t> kesip çıkarmak ve düzgün kenarlar elde etmek için.</a:t>
            </a:r>
          </a:p>
          <a:p>
            <a:endParaRPr lang="tr-TR" b="1" dirty="0"/>
          </a:p>
          <a:p>
            <a:r>
              <a:rPr lang="tr-TR" b="1" dirty="0"/>
              <a:t>4. Bir tel fırça ve bir sert kıl fırça, temizleme ve ıslatma için</a:t>
            </a:r>
          </a:p>
          <a:p>
            <a:r>
              <a:rPr lang="tr-TR" b="1" dirty="0"/>
              <a:t>5. Sıva küreği: malzemeleri uygulama alanına yakın tutmak için</a:t>
            </a:r>
          </a:p>
          <a:p>
            <a:endParaRPr lang="tr-TR" b="1" dirty="0"/>
          </a:p>
          <a:p>
            <a:pPr>
              <a:lnSpc>
                <a:spcPct val="150000"/>
              </a:lnSpc>
            </a:pPr>
            <a:endParaRPr lang="tr-TR" b="1"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230" y="2014538"/>
            <a:ext cx="5761037"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7278" y="2020888"/>
            <a:ext cx="3743325" cy="282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82454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2" name="Dikdörtgen 1"/>
          <p:cNvSpPr/>
          <p:nvPr/>
        </p:nvSpPr>
        <p:spPr>
          <a:xfrm>
            <a:off x="0" y="149902"/>
            <a:ext cx="10028420" cy="58461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5556" y="207602"/>
            <a:ext cx="1910796" cy="526916"/>
          </a:xfrm>
          <a:prstGeom prst="rect">
            <a:avLst/>
          </a:prstGeom>
        </p:spPr>
      </p:pic>
      <p:sp>
        <p:nvSpPr>
          <p:cNvPr id="6" name="Dikdörtgen 5"/>
          <p:cNvSpPr/>
          <p:nvPr/>
        </p:nvSpPr>
        <p:spPr>
          <a:xfrm>
            <a:off x="0" y="6640642"/>
            <a:ext cx="12192001" cy="9243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11692329" y="6474500"/>
            <a:ext cx="354024" cy="39474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p:cNvSpPr txBox="1"/>
          <p:nvPr/>
        </p:nvSpPr>
        <p:spPr>
          <a:xfrm>
            <a:off x="11673528" y="6488668"/>
            <a:ext cx="415498" cy="369332"/>
          </a:xfrm>
          <a:prstGeom prst="rect">
            <a:avLst/>
          </a:prstGeom>
          <a:noFill/>
        </p:spPr>
        <p:txBody>
          <a:bodyPr wrap="none" rtlCol="0">
            <a:spAutoFit/>
          </a:bodyPr>
          <a:lstStyle/>
          <a:p>
            <a:r>
              <a:rPr lang="tr-TR" b="1" dirty="0">
                <a:solidFill>
                  <a:schemeClr val="bg1"/>
                </a:solidFill>
              </a:rPr>
              <a:t>25</a:t>
            </a:r>
          </a:p>
        </p:txBody>
      </p:sp>
      <p:sp>
        <p:nvSpPr>
          <p:cNvPr id="9" name="Alt Başlık 2"/>
          <p:cNvSpPr txBox="1">
            <a:spLocks/>
          </p:cNvSpPr>
          <p:nvPr/>
        </p:nvSpPr>
        <p:spPr>
          <a:xfrm>
            <a:off x="212361" y="252572"/>
            <a:ext cx="8043978" cy="481946"/>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3200" kern="1200">
                <a:solidFill>
                  <a:schemeClr val="bg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endParaRPr lang="tr-TR" sz="2800" dirty="0">
              <a:latin typeface="Arial Narrow" panose="020B0606020202030204" pitchFamily="34" charset="0"/>
            </a:endParaRPr>
          </a:p>
        </p:txBody>
      </p:sp>
      <p:sp>
        <p:nvSpPr>
          <p:cNvPr id="3" name="Dikdörtgen 2"/>
          <p:cNvSpPr/>
          <p:nvPr/>
        </p:nvSpPr>
        <p:spPr>
          <a:xfrm>
            <a:off x="537028" y="809400"/>
            <a:ext cx="11155301" cy="880369"/>
          </a:xfrm>
          <a:prstGeom prst="rect">
            <a:avLst/>
          </a:prstGeom>
        </p:spPr>
        <p:txBody>
          <a:bodyPr wrap="square">
            <a:spAutoFit/>
          </a:bodyPr>
          <a:lstStyle/>
          <a:p>
            <a:pPr>
              <a:lnSpc>
                <a:spcPct val="150000"/>
              </a:lnSpc>
            </a:pPr>
            <a:endParaRPr lang="tr-TR" b="1" dirty="0"/>
          </a:p>
          <a:p>
            <a:pPr>
              <a:lnSpc>
                <a:spcPct val="150000"/>
              </a:lnSpc>
            </a:pPr>
            <a:endParaRPr lang="tr-TR" b="1" dirty="0"/>
          </a:p>
        </p:txBody>
      </p:sp>
      <p:sp>
        <p:nvSpPr>
          <p:cNvPr id="11" name="Dikdörtgen 10"/>
          <p:cNvSpPr/>
          <p:nvPr/>
        </p:nvSpPr>
        <p:spPr>
          <a:xfrm>
            <a:off x="537026" y="814164"/>
            <a:ext cx="11332313" cy="4939814"/>
          </a:xfrm>
          <a:prstGeom prst="rect">
            <a:avLst/>
          </a:prstGeom>
        </p:spPr>
        <p:txBody>
          <a:bodyPr wrap="square">
            <a:spAutoFit/>
          </a:bodyPr>
          <a:lstStyle/>
          <a:p>
            <a:r>
              <a:rPr lang="tr-TR" b="1" dirty="0"/>
              <a:t>6. Malalar: karıştırma, uygulama ve düzeltme için</a:t>
            </a:r>
          </a:p>
          <a:p>
            <a:r>
              <a:rPr lang="tr-TR" b="1" dirty="0"/>
              <a:t>7. Tokmak: sert ahşap veya donatı demirinden olabilir</a:t>
            </a:r>
          </a:p>
          <a:p>
            <a:r>
              <a:rPr lang="tr-TR" b="1" dirty="0"/>
              <a:t>8. Kovalar: malzemelerin konması için</a:t>
            </a:r>
          </a:p>
          <a:p>
            <a:r>
              <a:rPr lang="tr-TR" b="1" dirty="0"/>
              <a:t>9. Karıştırıcı: sıvıları karıştırmak için</a:t>
            </a:r>
          </a:p>
          <a:p>
            <a:r>
              <a:rPr lang="tr-TR" b="1" dirty="0"/>
              <a:t>10. Elek: kireçtaşı ince agregasındaki çok ince malzemeleri ayırmak için</a:t>
            </a:r>
          </a:p>
          <a:p>
            <a:r>
              <a:rPr lang="tr-TR" b="1" dirty="0"/>
              <a:t>11. </a:t>
            </a:r>
            <a:r>
              <a:rPr lang="tr-TR" b="1" dirty="0" err="1"/>
              <a:t>Hilti</a:t>
            </a:r>
            <a:r>
              <a:rPr lang="tr-TR" b="1" dirty="0"/>
              <a:t>: betonu kırmak için</a:t>
            </a:r>
          </a:p>
          <a:p>
            <a:r>
              <a:rPr lang="tr-TR" b="1" dirty="0"/>
              <a:t>12. Zımpara tası ya da makinası: prizini almış bölgelerin yüzeyinin düzeltilmesi için</a:t>
            </a:r>
          </a:p>
          <a:p>
            <a:endParaRPr lang="tr-TR" b="1" dirty="0"/>
          </a:p>
          <a:p>
            <a:endParaRPr lang="tr-TR" b="1" dirty="0"/>
          </a:p>
          <a:p>
            <a:endParaRPr lang="tr-TR" b="1" dirty="0"/>
          </a:p>
          <a:p>
            <a:endParaRPr lang="tr-TR" b="1" dirty="0"/>
          </a:p>
          <a:p>
            <a:endParaRPr lang="tr-TR" b="1" dirty="0"/>
          </a:p>
          <a:p>
            <a:endParaRPr lang="tr-TR" b="1" dirty="0"/>
          </a:p>
          <a:p>
            <a:endParaRPr lang="tr-TR" b="1" dirty="0"/>
          </a:p>
          <a:p>
            <a:endParaRPr lang="tr-TR" b="1" dirty="0"/>
          </a:p>
          <a:p>
            <a:endParaRPr lang="tr-TR" b="1" dirty="0"/>
          </a:p>
          <a:p>
            <a:pPr>
              <a:lnSpc>
                <a:spcPct val="150000"/>
              </a:lnSpc>
            </a:pPr>
            <a:endParaRPr lang="tr-TR" b="1" dirty="0"/>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025" y="2915556"/>
            <a:ext cx="2807991" cy="2955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1949" y="2962942"/>
            <a:ext cx="3876675" cy="290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9567" y="2962941"/>
            <a:ext cx="3498557" cy="2908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4845" y="1146628"/>
            <a:ext cx="3048000"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87083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2" name="Dikdörtgen 1"/>
          <p:cNvSpPr/>
          <p:nvPr/>
        </p:nvSpPr>
        <p:spPr>
          <a:xfrm>
            <a:off x="0" y="149902"/>
            <a:ext cx="10028420" cy="58461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5556" y="207602"/>
            <a:ext cx="1910796" cy="526916"/>
          </a:xfrm>
          <a:prstGeom prst="rect">
            <a:avLst/>
          </a:prstGeom>
        </p:spPr>
      </p:pic>
      <p:sp>
        <p:nvSpPr>
          <p:cNvPr id="6" name="Dikdörtgen 5"/>
          <p:cNvSpPr/>
          <p:nvPr/>
        </p:nvSpPr>
        <p:spPr>
          <a:xfrm>
            <a:off x="0" y="6640642"/>
            <a:ext cx="12192001" cy="9243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11692329" y="6474500"/>
            <a:ext cx="354024" cy="39474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p:cNvSpPr txBox="1"/>
          <p:nvPr/>
        </p:nvSpPr>
        <p:spPr>
          <a:xfrm>
            <a:off x="11673528" y="6488668"/>
            <a:ext cx="415498" cy="369332"/>
          </a:xfrm>
          <a:prstGeom prst="rect">
            <a:avLst/>
          </a:prstGeom>
          <a:noFill/>
        </p:spPr>
        <p:txBody>
          <a:bodyPr wrap="none" rtlCol="0">
            <a:spAutoFit/>
          </a:bodyPr>
          <a:lstStyle/>
          <a:p>
            <a:r>
              <a:rPr lang="tr-TR" b="1" dirty="0">
                <a:solidFill>
                  <a:schemeClr val="bg1"/>
                </a:solidFill>
              </a:rPr>
              <a:t>26</a:t>
            </a:r>
          </a:p>
        </p:txBody>
      </p:sp>
      <p:sp>
        <p:nvSpPr>
          <p:cNvPr id="9" name="Alt Başlık 2"/>
          <p:cNvSpPr txBox="1">
            <a:spLocks/>
          </p:cNvSpPr>
          <p:nvPr/>
        </p:nvSpPr>
        <p:spPr>
          <a:xfrm>
            <a:off x="212361" y="252572"/>
            <a:ext cx="8043978" cy="481946"/>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3200" kern="1200">
                <a:solidFill>
                  <a:schemeClr val="bg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endParaRPr lang="tr-TR" sz="2800" dirty="0">
              <a:latin typeface="Arial Narrow" panose="020B0606020202030204" pitchFamily="34" charset="0"/>
            </a:endParaRPr>
          </a:p>
        </p:txBody>
      </p:sp>
      <p:sp>
        <p:nvSpPr>
          <p:cNvPr id="3" name="Dikdörtgen 2"/>
          <p:cNvSpPr/>
          <p:nvPr/>
        </p:nvSpPr>
        <p:spPr>
          <a:xfrm>
            <a:off x="537028" y="809400"/>
            <a:ext cx="11155301" cy="880369"/>
          </a:xfrm>
          <a:prstGeom prst="rect">
            <a:avLst/>
          </a:prstGeom>
        </p:spPr>
        <p:txBody>
          <a:bodyPr wrap="square">
            <a:spAutoFit/>
          </a:bodyPr>
          <a:lstStyle/>
          <a:p>
            <a:pPr>
              <a:lnSpc>
                <a:spcPct val="150000"/>
              </a:lnSpc>
            </a:pPr>
            <a:endParaRPr lang="tr-TR" b="1" dirty="0"/>
          </a:p>
          <a:p>
            <a:pPr>
              <a:lnSpc>
                <a:spcPct val="150000"/>
              </a:lnSpc>
            </a:pPr>
            <a:endParaRPr lang="tr-TR" b="1" dirty="0"/>
          </a:p>
        </p:txBody>
      </p:sp>
      <p:sp>
        <p:nvSpPr>
          <p:cNvPr id="11" name="Dikdörtgen 10"/>
          <p:cNvSpPr/>
          <p:nvPr/>
        </p:nvSpPr>
        <p:spPr>
          <a:xfrm>
            <a:off x="537026" y="814164"/>
            <a:ext cx="11332313" cy="5493812"/>
          </a:xfrm>
          <a:prstGeom prst="rect">
            <a:avLst/>
          </a:prstGeom>
        </p:spPr>
        <p:txBody>
          <a:bodyPr wrap="square">
            <a:spAutoFit/>
          </a:bodyPr>
          <a:lstStyle/>
          <a:p>
            <a:r>
              <a:rPr lang="tr-TR" b="1" dirty="0"/>
              <a:t>Yapılacak onarım büyükse kalıp, kalıp bağlantıları vb. gerekebilir. Bütün onarımlar kür edileceğinden, kür malzemesi plastik örtüler ve rutubetli betona yapışabilen bantlar da bulundurulmalıdır.</a:t>
            </a:r>
          </a:p>
          <a:p>
            <a:endParaRPr lang="tr-TR" b="1" dirty="0"/>
          </a:p>
          <a:p>
            <a:endParaRPr lang="tr-TR" b="1" dirty="0"/>
          </a:p>
          <a:p>
            <a:endParaRPr lang="tr-TR" b="1" dirty="0"/>
          </a:p>
          <a:p>
            <a:endParaRPr lang="tr-TR" b="1" dirty="0"/>
          </a:p>
          <a:p>
            <a:endParaRPr lang="tr-TR" b="1" dirty="0"/>
          </a:p>
          <a:p>
            <a:endParaRPr lang="tr-TR" b="1" dirty="0"/>
          </a:p>
          <a:p>
            <a:endParaRPr lang="tr-TR" b="1" dirty="0"/>
          </a:p>
          <a:p>
            <a:endParaRPr lang="tr-TR" b="1" dirty="0"/>
          </a:p>
          <a:p>
            <a:endParaRPr lang="tr-TR" b="1" dirty="0"/>
          </a:p>
          <a:p>
            <a:endParaRPr lang="tr-TR" b="1" dirty="0"/>
          </a:p>
          <a:p>
            <a:endParaRPr lang="tr-TR" b="1" dirty="0"/>
          </a:p>
          <a:p>
            <a:endParaRPr lang="tr-TR" b="1" dirty="0"/>
          </a:p>
          <a:p>
            <a:endParaRPr lang="tr-TR" b="1" dirty="0"/>
          </a:p>
          <a:p>
            <a:endParaRPr lang="tr-TR" b="1" dirty="0"/>
          </a:p>
          <a:p>
            <a:endParaRPr lang="tr-TR" b="1" dirty="0"/>
          </a:p>
          <a:p>
            <a:endParaRPr lang="tr-TR" b="1" dirty="0"/>
          </a:p>
          <a:p>
            <a:pPr>
              <a:lnSpc>
                <a:spcPct val="150000"/>
              </a:lnSpc>
            </a:pPr>
            <a:endParaRPr lang="tr-TR" b="1" dirty="0"/>
          </a:p>
        </p:txBody>
      </p:sp>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553" y="1689769"/>
            <a:ext cx="4257143" cy="322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2287" y="1689769"/>
            <a:ext cx="3610036" cy="322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8897" y="1689769"/>
            <a:ext cx="3876675" cy="322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27517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2" name="Dikdörtgen 1"/>
          <p:cNvSpPr/>
          <p:nvPr/>
        </p:nvSpPr>
        <p:spPr>
          <a:xfrm>
            <a:off x="0" y="149902"/>
            <a:ext cx="10028420" cy="58461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5556" y="207602"/>
            <a:ext cx="1910796" cy="526916"/>
          </a:xfrm>
          <a:prstGeom prst="rect">
            <a:avLst/>
          </a:prstGeom>
        </p:spPr>
      </p:pic>
      <p:sp>
        <p:nvSpPr>
          <p:cNvPr id="6" name="Dikdörtgen 5"/>
          <p:cNvSpPr/>
          <p:nvPr/>
        </p:nvSpPr>
        <p:spPr>
          <a:xfrm>
            <a:off x="0" y="6640642"/>
            <a:ext cx="12192001" cy="9243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11692329" y="6474500"/>
            <a:ext cx="354024" cy="39474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p:cNvSpPr txBox="1"/>
          <p:nvPr/>
        </p:nvSpPr>
        <p:spPr>
          <a:xfrm>
            <a:off x="11673528" y="6488668"/>
            <a:ext cx="415498" cy="369332"/>
          </a:xfrm>
          <a:prstGeom prst="rect">
            <a:avLst/>
          </a:prstGeom>
          <a:noFill/>
        </p:spPr>
        <p:txBody>
          <a:bodyPr wrap="none" rtlCol="0">
            <a:spAutoFit/>
          </a:bodyPr>
          <a:lstStyle/>
          <a:p>
            <a:r>
              <a:rPr lang="tr-TR" b="1" dirty="0">
                <a:solidFill>
                  <a:schemeClr val="bg1"/>
                </a:solidFill>
              </a:rPr>
              <a:t>27</a:t>
            </a:r>
          </a:p>
        </p:txBody>
      </p:sp>
      <p:sp>
        <p:nvSpPr>
          <p:cNvPr id="9" name="Alt Başlık 2"/>
          <p:cNvSpPr txBox="1">
            <a:spLocks/>
          </p:cNvSpPr>
          <p:nvPr/>
        </p:nvSpPr>
        <p:spPr>
          <a:xfrm>
            <a:off x="212361" y="252572"/>
            <a:ext cx="8043978" cy="481946"/>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3200" kern="1200">
                <a:solidFill>
                  <a:schemeClr val="bg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endParaRPr lang="tr-TR" sz="2800" dirty="0">
              <a:latin typeface="Arial Narrow" panose="020B0606020202030204" pitchFamily="34" charset="0"/>
            </a:endParaRPr>
          </a:p>
        </p:txBody>
      </p:sp>
      <p:sp>
        <p:nvSpPr>
          <p:cNvPr id="3" name="Dikdörtgen 2"/>
          <p:cNvSpPr/>
          <p:nvPr/>
        </p:nvSpPr>
        <p:spPr>
          <a:xfrm>
            <a:off x="537028" y="809400"/>
            <a:ext cx="11155301" cy="880369"/>
          </a:xfrm>
          <a:prstGeom prst="rect">
            <a:avLst/>
          </a:prstGeom>
        </p:spPr>
        <p:txBody>
          <a:bodyPr wrap="square">
            <a:spAutoFit/>
          </a:bodyPr>
          <a:lstStyle/>
          <a:p>
            <a:pPr>
              <a:lnSpc>
                <a:spcPct val="150000"/>
              </a:lnSpc>
            </a:pPr>
            <a:endParaRPr lang="tr-TR" b="1" dirty="0"/>
          </a:p>
          <a:p>
            <a:pPr>
              <a:lnSpc>
                <a:spcPct val="150000"/>
              </a:lnSpc>
            </a:pPr>
            <a:endParaRPr lang="tr-TR" b="1" dirty="0"/>
          </a:p>
        </p:txBody>
      </p:sp>
      <p:sp>
        <p:nvSpPr>
          <p:cNvPr id="11" name="Dikdörtgen 10"/>
          <p:cNvSpPr/>
          <p:nvPr/>
        </p:nvSpPr>
        <p:spPr>
          <a:xfrm>
            <a:off x="537026" y="814164"/>
            <a:ext cx="11332313" cy="4939814"/>
          </a:xfrm>
          <a:prstGeom prst="rect">
            <a:avLst/>
          </a:prstGeom>
        </p:spPr>
        <p:txBody>
          <a:bodyPr wrap="square">
            <a:spAutoFit/>
          </a:bodyPr>
          <a:lstStyle/>
          <a:p>
            <a:r>
              <a:rPr lang="tr-TR" b="1" dirty="0"/>
              <a:t>4.7. Agregası Görünür Yüzeyli Betonun Onarımı</a:t>
            </a:r>
          </a:p>
          <a:p>
            <a:pPr>
              <a:lnSpc>
                <a:spcPct val="150000"/>
              </a:lnSpc>
            </a:pPr>
            <a:r>
              <a:rPr lang="tr-TR" b="1" dirty="0"/>
              <a:t>Bu tür betonlar için kullanılan onarım teknikleri diğer hatalar için de kullanılabilir ve özünde yüzeydeki eksik veya kaybolmuş harcın yerine konmasından ibarettir. Bu bölgedeki gevsek malzeme çekiç, murç ve keski ile onarım harcının tüm bölgeye yeterli şekilde dolmasını sağlayacak biçimde, temizlenip atılmalıdır. Daha sonra bölgedeki tozlar fırça ile temizlenmelidir (bu isin kompresörle yapılması doğru değildir. Kompresörden hava ile birlikte gelebilecek yağ, </a:t>
            </a:r>
            <a:r>
              <a:rPr lang="tr-TR" b="1" dirty="0" err="1"/>
              <a:t>aderansı</a:t>
            </a:r>
            <a:r>
              <a:rPr lang="tr-TR" b="1" dirty="0"/>
              <a:t> zayıflatabilir). Beton nispeten yas olacağından suyla temizleme gerekmeyebilir. (yaslı betonlarda buda gereklidir).</a:t>
            </a:r>
          </a:p>
          <a:p>
            <a:pPr>
              <a:lnSpc>
                <a:spcPct val="150000"/>
              </a:lnSpc>
            </a:pPr>
            <a:r>
              <a:rPr lang="tr-TR" b="1" dirty="0"/>
              <a:t>Başlangıçta eski betonla onarım harcı arasındaki renk uyumunu sağlamak için bir iki deneme gerekebilir. Ancak, çimento ve kalker fillerin 1’e 2 kombinasyonu uygun olabilir. Bu karışımda çimentonun yarısı beyaz yarısı da normal </a:t>
            </a:r>
            <a:r>
              <a:rPr lang="tr-TR" b="1" dirty="0" err="1"/>
              <a:t>portland</a:t>
            </a:r>
            <a:r>
              <a:rPr lang="tr-TR" b="1" dirty="0"/>
              <a:t> çimentosu olmalıdır. Kuru malzemeler teknede karıştırılıp ortasında su için bir çukur açılır. Kimyasal katkıları da ihtiva eden karışım suyu kuru karışıma ilave edilir ve uygun kıvamda bir onarım malzemesi elde edilir. Malzeme normal betona benziyorsa çok su katılmış olabilir. Bu da onarım malzemesinin gözenekli olmasına ve zayıflamasına neden olabilir. Ayrıca yüzeyden akacağı için düzeltme işlemlerini de zorlaştırır. </a:t>
            </a:r>
          </a:p>
        </p:txBody>
      </p:sp>
    </p:spTree>
    <p:extLst>
      <p:ext uri="{BB962C8B-B14F-4D97-AF65-F5344CB8AC3E}">
        <p14:creationId xmlns:p14="http://schemas.microsoft.com/office/powerpoint/2010/main" val="19017859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2" name="Dikdörtgen 1"/>
          <p:cNvSpPr/>
          <p:nvPr/>
        </p:nvSpPr>
        <p:spPr>
          <a:xfrm>
            <a:off x="0" y="149902"/>
            <a:ext cx="10028420" cy="58461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5556" y="207602"/>
            <a:ext cx="1910796" cy="526916"/>
          </a:xfrm>
          <a:prstGeom prst="rect">
            <a:avLst/>
          </a:prstGeom>
        </p:spPr>
      </p:pic>
      <p:sp>
        <p:nvSpPr>
          <p:cNvPr id="6" name="Dikdörtgen 5"/>
          <p:cNvSpPr/>
          <p:nvPr/>
        </p:nvSpPr>
        <p:spPr>
          <a:xfrm>
            <a:off x="0" y="6640642"/>
            <a:ext cx="12192001" cy="9243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11692329" y="6474500"/>
            <a:ext cx="354024" cy="39474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p:cNvSpPr txBox="1"/>
          <p:nvPr/>
        </p:nvSpPr>
        <p:spPr>
          <a:xfrm>
            <a:off x="11673528" y="6488668"/>
            <a:ext cx="415498" cy="369332"/>
          </a:xfrm>
          <a:prstGeom prst="rect">
            <a:avLst/>
          </a:prstGeom>
          <a:noFill/>
        </p:spPr>
        <p:txBody>
          <a:bodyPr wrap="none" rtlCol="0">
            <a:spAutoFit/>
          </a:bodyPr>
          <a:lstStyle/>
          <a:p>
            <a:r>
              <a:rPr lang="tr-TR" b="1" dirty="0">
                <a:solidFill>
                  <a:schemeClr val="bg1"/>
                </a:solidFill>
              </a:rPr>
              <a:t>28</a:t>
            </a:r>
          </a:p>
        </p:txBody>
      </p:sp>
      <p:sp>
        <p:nvSpPr>
          <p:cNvPr id="9" name="Alt Başlık 2"/>
          <p:cNvSpPr txBox="1">
            <a:spLocks/>
          </p:cNvSpPr>
          <p:nvPr/>
        </p:nvSpPr>
        <p:spPr>
          <a:xfrm>
            <a:off x="212361" y="252572"/>
            <a:ext cx="8043978" cy="481946"/>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3200" kern="1200">
                <a:solidFill>
                  <a:schemeClr val="bg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endParaRPr lang="tr-TR" sz="2800" dirty="0">
              <a:latin typeface="Arial Narrow" panose="020B0606020202030204" pitchFamily="34" charset="0"/>
            </a:endParaRPr>
          </a:p>
        </p:txBody>
      </p:sp>
      <p:sp>
        <p:nvSpPr>
          <p:cNvPr id="3" name="Dikdörtgen 2"/>
          <p:cNvSpPr/>
          <p:nvPr/>
        </p:nvSpPr>
        <p:spPr>
          <a:xfrm>
            <a:off x="537028" y="809400"/>
            <a:ext cx="11155301" cy="880369"/>
          </a:xfrm>
          <a:prstGeom prst="rect">
            <a:avLst/>
          </a:prstGeom>
        </p:spPr>
        <p:txBody>
          <a:bodyPr wrap="square">
            <a:spAutoFit/>
          </a:bodyPr>
          <a:lstStyle/>
          <a:p>
            <a:pPr>
              <a:lnSpc>
                <a:spcPct val="150000"/>
              </a:lnSpc>
            </a:pPr>
            <a:endParaRPr lang="tr-TR" b="1" dirty="0"/>
          </a:p>
          <a:p>
            <a:pPr>
              <a:lnSpc>
                <a:spcPct val="150000"/>
              </a:lnSpc>
            </a:pPr>
            <a:endParaRPr lang="tr-TR" b="1" dirty="0"/>
          </a:p>
        </p:txBody>
      </p:sp>
      <p:sp>
        <p:nvSpPr>
          <p:cNvPr id="11" name="Dikdörtgen 10"/>
          <p:cNvSpPr/>
          <p:nvPr/>
        </p:nvSpPr>
        <p:spPr>
          <a:xfrm>
            <a:off x="537026" y="814164"/>
            <a:ext cx="11332313" cy="5632311"/>
          </a:xfrm>
          <a:prstGeom prst="rect">
            <a:avLst/>
          </a:prstGeom>
        </p:spPr>
        <p:txBody>
          <a:bodyPr wrap="square">
            <a:spAutoFit/>
          </a:bodyPr>
          <a:lstStyle/>
          <a:p>
            <a:r>
              <a:rPr lang="tr-TR" b="1" dirty="0"/>
              <a:t>Bunun dışında, kısmen sertleşmiş bir onarım malzemesine su ilave edilerek islenebilir hale getirmek de yanlış olur. Küçük onarımlara dalıcı vibratör kullanılarak sıkıştırma işlemi yapılamayacağından onarım malzemesinin yeterli bir enerji ile tüm boşluklara doldurulması gereklidir. Bu işlem bir donatı çubuğum veya sert ahşap çubuklarla yapılabilir. Doldurma işlemi yapıldıktan sonra bütün yüzey mala kenarıyla düzeltilir, son düzeltme de yapıldıktan sonra naylonla (polietilen) örtülerek sertleşmeye bırakılır.</a:t>
            </a:r>
          </a:p>
          <a:p>
            <a:r>
              <a:rPr lang="tr-TR" b="1" dirty="0"/>
              <a:t>Onarım bölgesinin çevresindeki betonla uyumunu sağlamak için her ikisinin de yüzeyleri zımparalanır ve bir son kat uygulanır. Uygun bir son kat 60 mikron elekten geçen kireçtaşı tozunu, daha önce belirtildiği gibi, çimento ve karışım sıvısı ile kremsi, fırça ile uygulanabilir bir kıvam sağlanacak şekilde karıştırarak elde edilebilir. Karışım 1m2’lik alanlar halinde küçük boşlukları da dolduracak biçimde tirfil ile uygulanır. Daha sonra fazla malzeme alınır, yüzey temizlenir ve sertleşmeye bırakılır. Bu aşamada bütün yüzey bir kür örtüsüyle kaplanır. Şayet yüzey fazla pürüzlü olmuşsa, bir kaç gün sonra zımparayla düzeltilebilir ve kür örtüsü tekrar uygulanır.</a:t>
            </a:r>
          </a:p>
          <a:p>
            <a:endParaRPr lang="tr-TR" b="1" dirty="0"/>
          </a:p>
          <a:p>
            <a:r>
              <a:rPr lang="tr-TR" b="1" dirty="0"/>
              <a:t>4.8. Yapısal Onarımlar</a:t>
            </a:r>
          </a:p>
          <a:p>
            <a:endParaRPr lang="tr-TR" b="1" dirty="0"/>
          </a:p>
          <a:p>
            <a:r>
              <a:rPr lang="tr-TR" b="1" dirty="0" err="1"/>
              <a:t>Peteklenmenin</a:t>
            </a:r>
            <a:r>
              <a:rPr lang="tr-TR" b="1" dirty="0"/>
              <a:t> derin olduğu veya tüm kesitte görüldüğü durumlarda o bölgedeki betonun çıkarılıp yeniden dökülmesi gerekebilir. Bu isleme başlamadan önce kolon veya onarım bölgesinin üst kısmı uygun bir destekle askıya alınmalıdır. Daha sonra hatalı bölge sağlam betona gelene kadar kırılarak çıkartılır. Bu onarımlarda kalıp kaçınılmazdır. Ancak, betonun yerleştirilebilmesi için kalıpta cep seklinde açıklıklar bırakılmalıdır.</a:t>
            </a:r>
          </a:p>
          <a:p>
            <a:r>
              <a:rPr lang="tr-TR" b="1" dirty="0"/>
              <a:t>Kalıp yüzeylerinin orijinal betonda kullanılanla aynı olmasına özen gösterilmelidir.</a:t>
            </a:r>
          </a:p>
          <a:p>
            <a:endParaRPr lang="tr-TR" b="1" dirty="0"/>
          </a:p>
        </p:txBody>
      </p:sp>
    </p:spTree>
    <p:extLst>
      <p:ext uri="{BB962C8B-B14F-4D97-AF65-F5344CB8AC3E}">
        <p14:creationId xmlns:p14="http://schemas.microsoft.com/office/powerpoint/2010/main" val="34436684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2" name="Dikdörtgen 1"/>
          <p:cNvSpPr/>
          <p:nvPr/>
        </p:nvSpPr>
        <p:spPr>
          <a:xfrm>
            <a:off x="0" y="149902"/>
            <a:ext cx="10028420" cy="58461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5556" y="207602"/>
            <a:ext cx="1910796" cy="526916"/>
          </a:xfrm>
          <a:prstGeom prst="rect">
            <a:avLst/>
          </a:prstGeom>
        </p:spPr>
      </p:pic>
      <p:sp>
        <p:nvSpPr>
          <p:cNvPr id="6" name="Dikdörtgen 5"/>
          <p:cNvSpPr/>
          <p:nvPr/>
        </p:nvSpPr>
        <p:spPr>
          <a:xfrm>
            <a:off x="0" y="6640642"/>
            <a:ext cx="12192001" cy="9243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11692329" y="6474500"/>
            <a:ext cx="354024" cy="39474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p:cNvSpPr txBox="1"/>
          <p:nvPr/>
        </p:nvSpPr>
        <p:spPr>
          <a:xfrm>
            <a:off x="11673528" y="6488668"/>
            <a:ext cx="415498" cy="369332"/>
          </a:xfrm>
          <a:prstGeom prst="rect">
            <a:avLst/>
          </a:prstGeom>
          <a:noFill/>
        </p:spPr>
        <p:txBody>
          <a:bodyPr wrap="none" rtlCol="0">
            <a:spAutoFit/>
          </a:bodyPr>
          <a:lstStyle/>
          <a:p>
            <a:r>
              <a:rPr lang="tr-TR" b="1" dirty="0">
                <a:solidFill>
                  <a:schemeClr val="bg1"/>
                </a:solidFill>
              </a:rPr>
              <a:t>29</a:t>
            </a:r>
          </a:p>
        </p:txBody>
      </p:sp>
      <p:sp>
        <p:nvSpPr>
          <p:cNvPr id="9" name="Alt Başlık 2"/>
          <p:cNvSpPr txBox="1">
            <a:spLocks/>
          </p:cNvSpPr>
          <p:nvPr/>
        </p:nvSpPr>
        <p:spPr>
          <a:xfrm>
            <a:off x="212361" y="252572"/>
            <a:ext cx="8043978" cy="481946"/>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3200" kern="1200">
                <a:solidFill>
                  <a:schemeClr val="bg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endParaRPr lang="tr-TR" sz="2800" dirty="0">
              <a:latin typeface="Arial Narrow" panose="020B0606020202030204" pitchFamily="34" charset="0"/>
            </a:endParaRPr>
          </a:p>
        </p:txBody>
      </p:sp>
      <p:sp>
        <p:nvSpPr>
          <p:cNvPr id="3" name="Dikdörtgen 2"/>
          <p:cNvSpPr/>
          <p:nvPr/>
        </p:nvSpPr>
        <p:spPr>
          <a:xfrm>
            <a:off x="537028" y="809400"/>
            <a:ext cx="11155301" cy="880369"/>
          </a:xfrm>
          <a:prstGeom prst="rect">
            <a:avLst/>
          </a:prstGeom>
        </p:spPr>
        <p:txBody>
          <a:bodyPr wrap="square">
            <a:spAutoFit/>
          </a:bodyPr>
          <a:lstStyle/>
          <a:p>
            <a:pPr>
              <a:lnSpc>
                <a:spcPct val="150000"/>
              </a:lnSpc>
            </a:pPr>
            <a:endParaRPr lang="tr-TR" b="1" dirty="0"/>
          </a:p>
          <a:p>
            <a:pPr>
              <a:lnSpc>
                <a:spcPct val="150000"/>
              </a:lnSpc>
            </a:pPr>
            <a:endParaRPr lang="tr-TR" b="1" dirty="0"/>
          </a:p>
        </p:txBody>
      </p:sp>
      <p:sp>
        <p:nvSpPr>
          <p:cNvPr id="11" name="Dikdörtgen 10"/>
          <p:cNvSpPr/>
          <p:nvPr/>
        </p:nvSpPr>
        <p:spPr>
          <a:xfrm>
            <a:off x="537026" y="814164"/>
            <a:ext cx="11332313" cy="6186309"/>
          </a:xfrm>
          <a:prstGeom prst="rect">
            <a:avLst/>
          </a:prstGeom>
        </p:spPr>
        <p:txBody>
          <a:bodyPr wrap="square">
            <a:spAutoFit/>
          </a:bodyPr>
          <a:lstStyle/>
          <a:p>
            <a:r>
              <a:rPr lang="tr-TR" b="1" dirty="0"/>
              <a:t>Onarım için kullanılan beton karışımı orijinal betonla aynı olabilir. Ancak, hatanın kaynaklanış sebebi beton karışım oranları ile ilgiliyse, değiştirilmelidir. Yeni beton alışılmış yöntemlerle sıkıştırılabilir. Ancak vibratör ucunun daha ince olması gerekebilir. Ayrıca, lastik başlıklı bir </a:t>
            </a:r>
            <a:r>
              <a:rPr lang="tr-TR" b="1" dirty="0" err="1"/>
              <a:t>pnömatik</a:t>
            </a:r>
            <a:r>
              <a:rPr lang="tr-TR" b="1" dirty="0"/>
              <a:t> çekiçle de dıştan vibrasyon gerekebilir. Son doldurma esnasında malzemenin bütün boşlukları doldurup doldurmadığına ve üst kısımla arada boşluk kalmamasına özen gösterilmelidir.</a:t>
            </a:r>
          </a:p>
          <a:p>
            <a:r>
              <a:rPr lang="tr-TR" b="1" dirty="0"/>
              <a:t>Yapısal onarımlarda eski betonla yeni beton arasında kalması muhtemel boşluklar </a:t>
            </a:r>
            <a:r>
              <a:rPr lang="tr-TR" b="1" dirty="0" err="1"/>
              <a:t>epoksi</a:t>
            </a:r>
            <a:r>
              <a:rPr lang="tr-TR" b="1" dirty="0"/>
              <a:t> enjeksiyonu ile doldurulmalıdır.</a:t>
            </a:r>
          </a:p>
          <a:p>
            <a:r>
              <a:rPr lang="tr-TR" b="1" dirty="0"/>
              <a:t>Kalıp ertesi gün sökülebilir. Çıkıntılar dikkatlice keskiyle alınır. Daha sonra daha önce anlatılan </a:t>
            </a:r>
            <a:r>
              <a:rPr lang="tr-TR" b="1" dirty="0" err="1"/>
              <a:t>peteklenme</a:t>
            </a:r>
            <a:r>
              <a:rPr lang="tr-TR" b="1" dirty="0"/>
              <a:t> onarımındaki işlemler aynen uygulanır.</a:t>
            </a:r>
          </a:p>
          <a:p>
            <a:endParaRPr lang="tr-TR" b="1" dirty="0"/>
          </a:p>
          <a:p>
            <a:endParaRPr lang="tr-TR" b="1" dirty="0"/>
          </a:p>
          <a:p>
            <a:endParaRPr lang="tr-TR" b="1" dirty="0"/>
          </a:p>
          <a:p>
            <a:endParaRPr lang="tr-TR" b="1" dirty="0"/>
          </a:p>
          <a:p>
            <a:endParaRPr lang="tr-TR" b="1" dirty="0"/>
          </a:p>
          <a:p>
            <a:endParaRPr lang="tr-TR" b="1" dirty="0"/>
          </a:p>
          <a:p>
            <a:endParaRPr lang="tr-TR" b="1" dirty="0"/>
          </a:p>
          <a:p>
            <a:endParaRPr lang="tr-TR" b="1" dirty="0"/>
          </a:p>
          <a:p>
            <a:endParaRPr lang="tr-TR" b="1" dirty="0"/>
          </a:p>
          <a:p>
            <a:endParaRPr lang="tr-TR" b="1" dirty="0"/>
          </a:p>
          <a:p>
            <a:endParaRPr lang="tr-TR" b="1" dirty="0"/>
          </a:p>
          <a:p>
            <a:endParaRPr lang="tr-TR" b="1" dirty="0"/>
          </a:p>
          <a:p>
            <a:endParaRPr lang="tr-TR" b="1" dirty="0"/>
          </a:p>
          <a:p>
            <a:r>
              <a:rPr lang="tr-TR" b="1" dirty="0"/>
              <a:t>      Resim 6. Donatıların </a:t>
            </a:r>
            <a:r>
              <a:rPr lang="tr-TR" b="1" dirty="0" err="1"/>
              <a:t>epoksi</a:t>
            </a:r>
            <a:r>
              <a:rPr lang="tr-TR" b="1" dirty="0"/>
              <a:t> ile kaplanması   		              Resim 7. Boşlukların doldurulması</a:t>
            </a:r>
          </a:p>
          <a:p>
            <a:endParaRPr lang="tr-TR" b="1"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374" y="2755669"/>
            <a:ext cx="4663506" cy="3499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3657" y="2799211"/>
            <a:ext cx="3767802" cy="3494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2491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3" name="Alt Başlık 2"/>
          <p:cNvSpPr>
            <a:spLocks noGrp="1"/>
          </p:cNvSpPr>
          <p:nvPr>
            <p:ph type="subTitle" idx="1"/>
          </p:nvPr>
        </p:nvSpPr>
        <p:spPr>
          <a:xfrm>
            <a:off x="642809" y="788763"/>
            <a:ext cx="11030719" cy="5045982"/>
          </a:xfrm>
        </p:spPr>
        <p:txBody>
          <a:bodyPr>
            <a:noAutofit/>
          </a:bodyPr>
          <a:lstStyle/>
          <a:p>
            <a:pPr algn="just">
              <a:lnSpc>
                <a:spcPct val="150000"/>
              </a:lnSpc>
            </a:pPr>
            <a:r>
              <a:rPr lang="tr-TR" sz="1800" b="1" dirty="0">
                <a:solidFill>
                  <a:schemeClr val="tx1"/>
                </a:solidFill>
              </a:rPr>
              <a:t>1. </a:t>
            </a:r>
            <a:r>
              <a:rPr lang="tr-TR" sz="1800" b="1" u="sng" dirty="0">
                <a:solidFill>
                  <a:schemeClr val="tx1"/>
                </a:solidFill>
              </a:rPr>
              <a:t>BU DÖKÜMANIN KAPSAMI</a:t>
            </a:r>
          </a:p>
          <a:p>
            <a:pPr algn="just">
              <a:lnSpc>
                <a:spcPct val="150000"/>
              </a:lnSpc>
            </a:pPr>
            <a:r>
              <a:rPr lang="tr-TR" sz="1800" dirty="0">
                <a:solidFill>
                  <a:schemeClr val="tx1"/>
                </a:solidFill>
              </a:rPr>
              <a:t>	</a:t>
            </a:r>
            <a:r>
              <a:rPr lang="en-GB" sz="1800" b="1" dirty="0">
                <a:solidFill>
                  <a:schemeClr val="tx1"/>
                </a:solidFill>
              </a:rPr>
              <a:t>Bu </a:t>
            </a:r>
            <a:r>
              <a:rPr lang="tr-TR" sz="1800" b="1" dirty="0">
                <a:solidFill>
                  <a:schemeClr val="tx1"/>
                </a:solidFill>
              </a:rPr>
              <a:t>doküman, beton uygulaması</a:t>
            </a:r>
            <a:r>
              <a:rPr lang="en-GB" sz="1800" b="1" dirty="0">
                <a:solidFill>
                  <a:schemeClr val="tx1"/>
                </a:solidFill>
              </a:rPr>
              <a:t> </a:t>
            </a:r>
            <a:r>
              <a:rPr lang="en-GB" sz="1800" b="1" dirty="0" err="1">
                <a:solidFill>
                  <a:schemeClr val="tx1"/>
                </a:solidFill>
              </a:rPr>
              <a:t>sırasında</a:t>
            </a:r>
            <a:r>
              <a:rPr lang="en-GB" sz="1800" b="1" dirty="0">
                <a:solidFill>
                  <a:schemeClr val="tx1"/>
                </a:solidFill>
              </a:rPr>
              <a:t> </a:t>
            </a:r>
            <a:r>
              <a:rPr lang="en-GB" sz="1800" b="1" dirty="0" err="1">
                <a:solidFill>
                  <a:schemeClr val="tx1"/>
                </a:solidFill>
              </a:rPr>
              <a:t>veya</a:t>
            </a:r>
            <a:r>
              <a:rPr lang="en-GB" sz="1800" b="1" dirty="0">
                <a:solidFill>
                  <a:schemeClr val="tx1"/>
                </a:solidFill>
              </a:rPr>
              <a:t> </a:t>
            </a:r>
            <a:r>
              <a:rPr lang="en-GB" sz="1800" b="1" dirty="0" err="1">
                <a:solidFill>
                  <a:schemeClr val="tx1"/>
                </a:solidFill>
              </a:rPr>
              <a:t>beton</a:t>
            </a:r>
            <a:r>
              <a:rPr lang="en-GB" sz="1800" b="1" dirty="0">
                <a:solidFill>
                  <a:schemeClr val="tx1"/>
                </a:solidFill>
              </a:rPr>
              <a:t> </a:t>
            </a:r>
            <a:r>
              <a:rPr lang="tr-TR" sz="1800" b="1" dirty="0">
                <a:solidFill>
                  <a:schemeClr val="tx1"/>
                </a:solidFill>
              </a:rPr>
              <a:t>uygulamasının </a:t>
            </a:r>
            <a:r>
              <a:rPr lang="en-GB" sz="1800" b="1" dirty="0" err="1">
                <a:solidFill>
                  <a:schemeClr val="tx1"/>
                </a:solidFill>
              </a:rPr>
              <a:t>tamamlanmasından</a:t>
            </a:r>
            <a:r>
              <a:rPr lang="en-GB" sz="1800" b="1" dirty="0">
                <a:solidFill>
                  <a:schemeClr val="tx1"/>
                </a:solidFill>
              </a:rPr>
              <a:t> </a:t>
            </a:r>
            <a:r>
              <a:rPr lang="en-GB" sz="1800" b="1" dirty="0" err="1">
                <a:solidFill>
                  <a:schemeClr val="tx1"/>
                </a:solidFill>
              </a:rPr>
              <a:t>sonra</a:t>
            </a:r>
            <a:r>
              <a:rPr lang="en-GB" sz="1800" b="1" dirty="0">
                <a:solidFill>
                  <a:schemeClr val="tx1"/>
                </a:solidFill>
              </a:rPr>
              <a:t> </a:t>
            </a:r>
            <a:r>
              <a:rPr lang="tr-TR" sz="1800" b="1" dirty="0">
                <a:solidFill>
                  <a:schemeClr val="tx1"/>
                </a:solidFill>
              </a:rPr>
              <a:t>ortaya çıkan </a:t>
            </a:r>
            <a:r>
              <a:rPr lang="en-GB" sz="1800" b="1" dirty="0" err="1">
                <a:solidFill>
                  <a:schemeClr val="tx1"/>
                </a:solidFill>
              </a:rPr>
              <a:t>somut</a:t>
            </a:r>
            <a:r>
              <a:rPr lang="en-GB" sz="1800" b="1" dirty="0">
                <a:solidFill>
                  <a:schemeClr val="tx1"/>
                </a:solidFill>
              </a:rPr>
              <a:t> </a:t>
            </a:r>
            <a:r>
              <a:rPr lang="en-GB" sz="1800" b="1" dirty="0" err="1">
                <a:solidFill>
                  <a:schemeClr val="tx1"/>
                </a:solidFill>
              </a:rPr>
              <a:t>kusurları</a:t>
            </a:r>
            <a:r>
              <a:rPr lang="en-GB" sz="1800" b="1" dirty="0">
                <a:solidFill>
                  <a:schemeClr val="tx1"/>
                </a:solidFill>
              </a:rPr>
              <a:t> </a:t>
            </a:r>
            <a:r>
              <a:rPr lang="tr-TR" sz="1800" b="1" dirty="0">
                <a:solidFill>
                  <a:schemeClr val="tx1"/>
                </a:solidFill>
              </a:rPr>
              <a:t>belirlemek ve </a:t>
            </a:r>
            <a:r>
              <a:rPr lang="en-GB" sz="1800" b="1" dirty="0" err="1">
                <a:solidFill>
                  <a:schemeClr val="tx1"/>
                </a:solidFill>
              </a:rPr>
              <a:t>onarmak</a:t>
            </a:r>
            <a:r>
              <a:rPr lang="en-GB" sz="1800" b="1" dirty="0">
                <a:solidFill>
                  <a:schemeClr val="tx1"/>
                </a:solidFill>
              </a:rPr>
              <a:t> </a:t>
            </a:r>
            <a:r>
              <a:rPr lang="en-GB" sz="1800" b="1" dirty="0" err="1">
                <a:solidFill>
                  <a:schemeClr val="tx1"/>
                </a:solidFill>
              </a:rPr>
              <a:t>için</a:t>
            </a:r>
            <a:r>
              <a:rPr lang="en-GB" sz="1800" b="1" dirty="0">
                <a:solidFill>
                  <a:schemeClr val="tx1"/>
                </a:solidFill>
              </a:rPr>
              <a:t> </a:t>
            </a:r>
            <a:r>
              <a:rPr lang="en-GB" sz="1800" b="1" dirty="0" err="1">
                <a:solidFill>
                  <a:schemeClr val="tx1"/>
                </a:solidFill>
              </a:rPr>
              <a:t>hangi</a:t>
            </a:r>
            <a:r>
              <a:rPr lang="en-GB" sz="1800" b="1" dirty="0">
                <a:solidFill>
                  <a:schemeClr val="tx1"/>
                </a:solidFill>
              </a:rPr>
              <a:t> </a:t>
            </a:r>
            <a:r>
              <a:rPr lang="tr-TR" sz="1800" b="1" dirty="0">
                <a:solidFill>
                  <a:schemeClr val="tx1"/>
                </a:solidFill>
              </a:rPr>
              <a:t> </a:t>
            </a:r>
            <a:r>
              <a:rPr lang="en-GB" sz="1800" b="1" dirty="0" err="1">
                <a:solidFill>
                  <a:schemeClr val="tx1"/>
                </a:solidFill>
              </a:rPr>
              <a:t>yöntemlerin</a:t>
            </a:r>
            <a:r>
              <a:rPr lang="en-GB" sz="1800" b="1" dirty="0">
                <a:solidFill>
                  <a:schemeClr val="tx1"/>
                </a:solidFill>
              </a:rPr>
              <a:t> </a:t>
            </a:r>
            <a:r>
              <a:rPr lang="en-GB" sz="1800" b="1" dirty="0" err="1">
                <a:solidFill>
                  <a:schemeClr val="tx1"/>
                </a:solidFill>
              </a:rPr>
              <a:t>kullanılacağını</a:t>
            </a:r>
            <a:r>
              <a:rPr lang="tr-TR" sz="1800" b="1" dirty="0">
                <a:solidFill>
                  <a:schemeClr val="tx1"/>
                </a:solidFill>
              </a:rPr>
              <a:t> </a:t>
            </a:r>
            <a:r>
              <a:rPr lang="en-GB" sz="1800" b="1" dirty="0" err="1">
                <a:solidFill>
                  <a:schemeClr val="tx1"/>
                </a:solidFill>
              </a:rPr>
              <a:t>açıklar</a:t>
            </a:r>
            <a:r>
              <a:rPr lang="en-GB" sz="1800" b="1" dirty="0">
                <a:solidFill>
                  <a:schemeClr val="tx1"/>
                </a:solidFill>
              </a:rPr>
              <a:t>.</a:t>
            </a:r>
            <a:endParaRPr lang="tr-TR" sz="1800" b="1" dirty="0">
              <a:solidFill>
                <a:schemeClr val="tx1"/>
              </a:solidFill>
            </a:endParaRPr>
          </a:p>
          <a:p>
            <a:pPr algn="just">
              <a:lnSpc>
                <a:spcPct val="150000"/>
              </a:lnSpc>
            </a:pPr>
            <a:r>
              <a:rPr lang="tr-TR" sz="1800" b="1" dirty="0">
                <a:solidFill>
                  <a:schemeClr val="tx1"/>
                </a:solidFill>
              </a:rPr>
              <a:t>Bir beton yapı, mimar ve/veya mühendisten isçilere kadar bir çok kişinin ortak ürünü olarak ortaya çıkar. Yapı iyi tasarlanmış ve şartnamelere uygun , doğru malzemeler kullanılarak yapılmışsa dayanımlı, dayanıklı (kalıcı) ve güzel görünüşlü olur.</a:t>
            </a:r>
          </a:p>
          <a:p>
            <a:pPr algn="just">
              <a:lnSpc>
                <a:spcPct val="150000"/>
              </a:lnSpc>
            </a:pPr>
            <a:r>
              <a:rPr lang="tr-TR" sz="1800" b="1" dirty="0">
                <a:solidFill>
                  <a:schemeClr val="tx1"/>
                </a:solidFill>
              </a:rPr>
              <a:t>Her ii gününde Türkiye’de yaklaşık 100.000 m3 ‘ün üstünde beton dökülmektedir. Bir yapıda inşaat sürecinde çalışan insanların çokluğu göz önünde bulundurulursa zaman zaman bitmiş yapıda bazı kusurların olmasının kaçınılmaz olduğu görülür. Beton dökümünde de kusurlar , hatalar olabilir. Ancak, betonun erken yaşlarında gereken önlemler alınırsa , bir çok hatayı düzeltmek mümkündür. Onarım yöntemini kararlaştırmadan önce , hatanın nasıl ve niçin meydana geldiğini bilmek gereklidir. Böylece , hem doğru onarım tekniğini seçmek kolaylaşır hem de aynı hatanın tekrarlanması önlenmiş olur. Betonda oluşabilecek birçok hata önceden gerekli önlemler alınarak azaltılabilir. Diğer hataların bazılarını ise henüz büyük masraflara neden olmadan veya kötü bir görünüme meydan vermeden düzeltmek mümkündür.</a:t>
            </a:r>
          </a:p>
          <a:p>
            <a:pPr algn="just">
              <a:lnSpc>
                <a:spcPct val="150000"/>
              </a:lnSpc>
            </a:pPr>
            <a:endParaRPr lang="tr-TR" sz="1800" dirty="0">
              <a:solidFill>
                <a:schemeClr val="tx1"/>
              </a:solidFill>
            </a:endParaRPr>
          </a:p>
          <a:p>
            <a:pPr algn="just">
              <a:lnSpc>
                <a:spcPct val="150000"/>
              </a:lnSpc>
            </a:pPr>
            <a:endParaRPr lang="tr-TR" sz="1800" dirty="0">
              <a:solidFill>
                <a:schemeClr val="tx1"/>
              </a:solidFill>
            </a:endParaRPr>
          </a:p>
          <a:p>
            <a:pPr algn="just">
              <a:lnSpc>
                <a:spcPct val="150000"/>
              </a:lnSpc>
            </a:pPr>
            <a:r>
              <a:rPr lang="en-GB" sz="1800" dirty="0">
                <a:solidFill>
                  <a:schemeClr val="tx1"/>
                </a:solidFill>
              </a:rPr>
              <a:t> </a:t>
            </a:r>
            <a:endParaRPr lang="tr-TR" sz="1800" dirty="0">
              <a:solidFill>
                <a:schemeClr val="tx1"/>
              </a:solidFill>
            </a:endParaRPr>
          </a:p>
          <a:p>
            <a:pPr algn="just">
              <a:lnSpc>
                <a:spcPct val="150000"/>
              </a:lnSpc>
            </a:pPr>
            <a:endParaRPr lang="tr-TR" sz="1800" dirty="0">
              <a:solidFill>
                <a:schemeClr val="tx1"/>
              </a:solidFill>
            </a:endParaRPr>
          </a:p>
          <a:p>
            <a:pPr algn="just">
              <a:lnSpc>
                <a:spcPct val="150000"/>
              </a:lnSpc>
            </a:pPr>
            <a:endParaRPr lang="tr-TR" sz="1800" dirty="0">
              <a:solidFill>
                <a:schemeClr val="tx1"/>
              </a:solidFill>
            </a:endParaRPr>
          </a:p>
          <a:p>
            <a:pPr algn="just">
              <a:lnSpc>
                <a:spcPct val="150000"/>
              </a:lnSpc>
            </a:pPr>
            <a:endParaRPr lang="tr-TR" sz="1800" dirty="0">
              <a:solidFill>
                <a:schemeClr val="tx1"/>
              </a:solidFill>
            </a:endParaRPr>
          </a:p>
        </p:txBody>
      </p:sp>
      <p:sp>
        <p:nvSpPr>
          <p:cNvPr id="2" name="Dikdörtgen 1"/>
          <p:cNvSpPr/>
          <p:nvPr/>
        </p:nvSpPr>
        <p:spPr>
          <a:xfrm>
            <a:off x="0" y="149902"/>
            <a:ext cx="10028420" cy="58461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5556" y="207602"/>
            <a:ext cx="1910796" cy="526916"/>
          </a:xfrm>
          <a:prstGeom prst="rect">
            <a:avLst/>
          </a:prstGeom>
        </p:spPr>
      </p:pic>
      <p:sp>
        <p:nvSpPr>
          <p:cNvPr id="6" name="Dikdörtgen 5"/>
          <p:cNvSpPr/>
          <p:nvPr/>
        </p:nvSpPr>
        <p:spPr>
          <a:xfrm>
            <a:off x="0" y="6640642"/>
            <a:ext cx="12192001" cy="9243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11692329" y="6474500"/>
            <a:ext cx="354024" cy="39474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p:cNvSpPr txBox="1"/>
          <p:nvPr/>
        </p:nvSpPr>
        <p:spPr>
          <a:xfrm>
            <a:off x="11673528" y="6488668"/>
            <a:ext cx="300082" cy="369332"/>
          </a:xfrm>
          <a:prstGeom prst="rect">
            <a:avLst/>
          </a:prstGeom>
          <a:noFill/>
        </p:spPr>
        <p:txBody>
          <a:bodyPr wrap="none" rtlCol="0">
            <a:spAutoFit/>
          </a:bodyPr>
          <a:lstStyle/>
          <a:p>
            <a:r>
              <a:rPr lang="tr-TR" b="1" dirty="0">
                <a:solidFill>
                  <a:schemeClr val="bg1"/>
                </a:solidFill>
              </a:rPr>
              <a:t>2</a:t>
            </a:r>
          </a:p>
        </p:txBody>
      </p:sp>
      <p:sp>
        <p:nvSpPr>
          <p:cNvPr id="9" name="Alt Başlık 2"/>
          <p:cNvSpPr txBox="1">
            <a:spLocks/>
          </p:cNvSpPr>
          <p:nvPr/>
        </p:nvSpPr>
        <p:spPr>
          <a:xfrm>
            <a:off x="212361" y="252572"/>
            <a:ext cx="8043978" cy="481946"/>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3200" kern="1200">
                <a:solidFill>
                  <a:schemeClr val="bg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endParaRPr lang="tr-TR" sz="2800" dirty="0">
              <a:latin typeface="Arial Narrow" panose="020B0606020202030204" pitchFamily="34" charset="0"/>
            </a:endParaRPr>
          </a:p>
        </p:txBody>
      </p:sp>
    </p:spTree>
    <p:extLst>
      <p:ext uri="{BB962C8B-B14F-4D97-AF65-F5344CB8AC3E}">
        <p14:creationId xmlns:p14="http://schemas.microsoft.com/office/powerpoint/2010/main" val="7199442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2" name="Dikdörtgen 1"/>
          <p:cNvSpPr/>
          <p:nvPr/>
        </p:nvSpPr>
        <p:spPr>
          <a:xfrm>
            <a:off x="0" y="149902"/>
            <a:ext cx="10028420" cy="58461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5556" y="207602"/>
            <a:ext cx="1910796" cy="526916"/>
          </a:xfrm>
          <a:prstGeom prst="rect">
            <a:avLst/>
          </a:prstGeom>
        </p:spPr>
      </p:pic>
      <p:sp>
        <p:nvSpPr>
          <p:cNvPr id="6" name="Dikdörtgen 5"/>
          <p:cNvSpPr/>
          <p:nvPr/>
        </p:nvSpPr>
        <p:spPr>
          <a:xfrm>
            <a:off x="0" y="6640642"/>
            <a:ext cx="12192001" cy="9243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11692329" y="6474500"/>
            <a:ext cx="354024" cy="39474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p:cNvSpPr txBox="1"/>
          <p:nvPr/>
        </p:nvSpPr>
        <p:spPr>
          <a:xfrm>
            <a:off x="11673528" y="6488668"/>
            <a:ext cx="415498" cy="369332"/>
          </a:xfrm>
          <a:prstGeom prst="rect">
            <a:avLst/>
          </a:prstGeom>
          <a:noFill/>
        </p:spPr>
        <p:txBody>
          <a:bodyPr wrap="none" rtlCol="0">
            <a:spAutoFit/>
          </a:bodyPr>
          <a:lstStyle/>
          <a:p>
            <a:r>
              <a:rPr lang="tr-TR" b="1" dirty="0">
                <a:solidFill>
                  <a:schemeClr val="bg1"/>
                </a:solidFill>
              </a:rPr>
              <a:t>30</a:t>
            </a:r>
          </a:p>
        </p:txBody>
      </p:sp>
      <p:sp>
        <p:nvSpPr>
          <p:cNvPr id="9" name="Alt Başlık 2"/>
          <p:cNvSpPr txBox="1">
            <a:spLocks/>
          </p:cNvSpPr>
          <p:nvPr/>
        </p:nvSpPr>
        <p:spPr>
          <a:xfrm>
            <a:off x="212361" y="252572"/>
            <a:ext cx="8043978" cy="481946"/>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3200" kern="1200">
                <a:solidFill>
                  <a:schemeClr val="bg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endParaRPr lang="tr-TR" sz="2800" dirty="0">
              <a:latin typeface="Arial Narrow" panose="020B0606020202030204" pitchFamily="34" charset="0"/>
            </a:endParaRPr>
          </a:p>
        </p:txBody>
      </p:sp>
      <p:sp>
        <p:nvSpPr>
          <p:cNvPr id="3" name="Dikdörtgen 2"/>
          <p:cNvSpPr/>
          <p:nvPr/>
        </p:nvSpPr>
        <p:spPr>
          <a:xfrm>
            <a:off x="537028" y="809400"/>
            <a:ext cx="11155301" cy="880369"/>
          </a:xfrm>
          <a:prstGeom prst="rect">
            <a:avLst/>
          </a:prstGeom>
        </p:spPr>
        <p:txBody>
          <a:bodyPr wrap="square">
            <a:spAutoFit/>
          </a:bodyPr>
          <a:lstStyle/>
          <a:p>
            <a:pPr>
              <a:lnSpc>
                <a:spcPct val="150000"/>
              </a:lnSpc>
            </a:pPr>
            <a:endParaRPr lang="tr-TR" b="1" dirty="0"/>
          </a:p>
          <a:p>
            <a:pPr>
              <a:lnSpc>
                <a:spcPct val="150000"/>
              </a:lnSpc>
            </a:pPr>
            <a:endParaRPr lang="tr-TR" b="1" dirty="0"/>
          </a:p>
        </p:txBody>
      </p:sp>
      <p:sp>
        <p:nvSpPr>
          <p:cNvPr id="11" name="Dikdörtgen 10"/>
          <p:cNvSpPr/>
          <p:nvPr/>
        </p:nvSpPr>
        <p:spPr>
          <a:xfrm>
            <a:off x="537026" y="814164"/>
            <a:ext cx="11332313" cy="6186309"/>
          </a:xfrm>
          <a:prstGeom prst="rect">
            <a:avLst/>
          </a:prstGeom>
        </p:spPr>
        <p:txBody>
          <a:bodyPr wrap="square">
            <a:spAutoFit/>
          </a:bodyPr>
          <a:lstStyle/>
          <a:p>
            <a:r>
              <a:rPr lang="tr-TR" b="1" dirty="0"/>
              <a:t>4.9. Büyük Hava Boşluklarının Onarımı</a:t>
            </a:r>
          </a:p>
          <a:p>
            <a:endParaRPr lang="tr-TR" b="1" dirty="0"/>
          </a:p>
          <a:p>
            <a:pPr>
              <a:lnSpc>
                <a:spcPct val="150000"/>
              </a:lnSpc>
            </a:pPr>
            <a:r>
              <a:rPr lang="tr-TR" b="1" dirty="0"/>
              <a:t>Büyük hava boşlukları normal olarak doldurma suretiyle onarılır. Ancak, bu işlem hem renk hem de yüzey pürüzlülüğü bakımından farklılıklar yaratabileceğinden hatalı alandan daha geniş yüzeylerin ele alınması estetik kaygılardan dolayı gerekebilir. Bu yöntem sık kullanılmakla birlikte fazla yaygın değildir. Uygun bir beton dökümü bunun gerekliliğini zaten ortadan kaldırır.</a:t>
            </a:r>
          </a:p>
          <a:p>
            <a:pPr>
              <a:lnSpc>
                <a:spcPct val="150000"/>
              </a:lnSpc>
            </a:pPr>
            <a:r>
              <a:rPr lang="tr-TR" b="1" dirty="0"/>
              <a:t>Doldurma işleminde başarılı olunabilmesi uygulamanın erken yapılmasına ve betonun taze olmasına bağlıdır. Diğer onarımlarda olduğu gibi, uygulama kalıpların sökülmesinden hemen sonra yapılmalıdır. Hatta beton döküldükten sonra ki bir gün içinde bu uygulama yapılabilirse, henüz betonda aktif çimento miktarı yüksek olacağından, uygulanan malzemenin kimyasal olarak bağlanması mümkün olacaktır.</a:t>
            </a:r>
          </a:p>
          <a:p>
            <a:pPr>
              <a:lnSpc>
                <a:spcPct val="150000"/>
              </a:lnSpc>
            </a:pPr>
            <a:r>
              <a:rPr lang="tr-TR" b="1" dirty="0"/>
              <a:t>Uygulama öncesinde yüzeyin bir zımpara tasıyla pürüzle dirilmesi başka boşlukların da ortaya çıkması bakımından yarar sağlar. Ayrıca, beton yüzeyinin bir miktar ufalanması </a:t>
            </a:r>
            <a:r>
              <a:rPr lang="tr-TR" b="1" dirty="0" err="1"/>
              <a:t>hidrate</a:t>
            </a:r>
            <a:r>
              <a:rPr lang="tr-TR" b="1" dirty="0"/>
              <a:t> olmamış çimento tanelerinin açığa çıkmasına olanak sağlar. Uygulanacak malzemenin, ilave su vermeyi gerektirmeyecek kadar küçük miktarlarda hazırlanması yararlıdır. Bilindiği gibi ilave su, dayanım düşmesine neden olur.</a:t>
            </a:r>
          </a:p>
          <a:p>
            <a:endParaRPr lang="tr-TR" b="1" dirty="0"/>
          </a:p>
          <a:p>
            <a:endParaRPr lang="tr-TR" b="1" dirty="0"/>
          </a:p>
        </p:txBody>
      </p:sp>
    </p:spTree>
    <p:extLst>
      <p:ext uri="{BB962C8B-B14F-4D97-AF65-F5344CB8AC3E}">
        <p14:creationId xmlns:p14="http://schemas.microsoft.com/office/powerpoint/2010/main" val="13265436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2" name="Dikdörtgen 1"/>
          <p:cNvSpPr/>
          <p:nvPr/>
        </p:nvSpPr>
        <p:spPr>
          <a:xfrm>
            <a:off x="0" y="149902"/>
            <a:ext cx="10028420" cy="58461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5556" y="207602"/>
            <a:ext cx="1910796" cy="526916"/>
          </a:xfrm>
          <a:prstGeom prst="rect">
            <a:avLst/>
          </a:prstGeom>
        </p:spPr>
      </p:pic>
      <p:sp>
        <p:nvSpPr>
          <p:cNvPr id="6" name="Dikdörtgen 5"/>
          <p:cNvSpPr/>
          <p:nvPr/>
        </p:nvSpPr>
        <p:spPr>
          <a:xfrm>
            <a:off x="0" y="6640642"/>
            <a:ext cx="12192001" cy="9243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11692329" y="6474500"/>
            <a:ext cx="354024" cy="39474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p:cNvSpPr txBox="1"/>
          <p:nvPr/>
        </p:nvSpPr>
        <p:spPr>
          <a:xfrm>
            <a:off x="11673528" y="6488668"/>
            <a:ext cx="415498" cy="369332"/>
          </a:xfrm>
          <a:prstGeom prst="rect">
            <a:avLst/>
          </a:prstGeom>
          <a:noFill/>
        </p:spPr>
        <p:txBody>
          <a:bodyPr wrap="none" rtlCol="0">
            <a:spAutoFit/>
          </a:bodyPr>
          <a:lstStyle/>
          <a:p>
            <a:r>
              <a:rPr lang="tr-TR" b="1" dirty="0">
                <a:solidFill>
                  <a:schemeClr val="bg1"/>
                </a:solidFill>
              </a:rPr>
              <a:t>31</a:t>
            </a:r>
          </a:p>
        </p:txBody>
      </p:sp>
      <p:sp>
        <p:nvSpPr>
          <p:cNvPr id="9" name="Alt Başlık 2"/>
          <p:cNvSpPr txBox="1">
            <a:spLocks/>
          </p:cNvSpPr>
          <p:nvPr/>
        </p:nvSpPr>
        <p:spPr>
          <a:xfrm>
            <a:off x="212361" y="252572"/>
            <a:ext cx="8043978" cy="481946"/>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3200" kern="1200">
                <a:solidFill>
                  <a:schemeClr val="bg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endParaRPr lang="tr-TR" sz="2800" dirty="0">
              <a:latin typeface="Arial Narrow" panose="020B0606020202030204" pitchFamily="34" charset="0"/>
            </a:endParaRPr>
          </a:p>
        </p:txBody>
      </p:sp>
      <p:sp>
        <p:nvSpPr>
          <p:cNvPr id="3" name="Dikdörtgen 2"/>
          <p:cNvSpPr/>
          <p:nvPr/>
        </p:nvSpPr>
        <p:spPr>
          <a:xfrm>
            <a:off x="537028" y="809400"/>
            <a:ext cx="11155301" cy="880369"/>
          </a:xfrm>
          <a:prstGeom prst="rect">
            <a:avLst/>
          </a:prstGeom>
        </p:spPr>
        <p:txBody>
          <a:bodyPr wrap="square">
            <a:spAutoFit/>
          </a:bodyPr>
          <a:lstStyle/>
          <a:p>
            <a:pPr>
              <a:lnSpc>
                <a:spcPct val="150000"/>
              </a:lnSpc>
            </a:pPr>
            <a:endParaRPr lang="tr-TR" b="1" dirty="0"/>
          </a:p>
          <a:p>
            <a:pPr>
              <a:lnSpc>
                <a:spcPct val="150000"/>
              </a:lnSpc>
            </a:pPr>
            <a:endParaRPr lang="tr-TR" b="1" dirty="0"/>
          </a:p>
        </p:txBody>
      </p:sp>
      <p:sp>
        <p:nvSpPr>
          <p:cNvPr id="11" name="Dikdörtgen 10"/>
          <p:cNvSpPr/>
          <p:nvPr/>
        </p:nvSpPr>
        <p:spPr>
          <a:xfrm>
            <a:off x="537026" y="814164"/>
            <a:ext cx="11332313" cy="4385816"/>
          </a:xfrm>
          <a:prstGeom prst="rect">
            <a:avLst/>
          </a:prstGeom>
        </p:spPr>
        <p:txBody>
          <a:bodyPr wrap="square">
            <a:spAutoFit/>
          </a:bodyPr>
          <a:lstStyle/>
          <a:p>
            <a:pPr>
              <a:lnSpc>
                <a:spcPct val="200000"/>
              </a:lnSpc>
            </a:pPr>
            <a:r>
              <a:rPr lang="tr-TR" b="1" dirty="0"/>
              <a:t>Bu işlemde kullanılan karışım, normal olarak, çimento ve ince kumun 1:4 oranındaki bileşimine oldukça katı bir karışım elde edilecek kadar su katılarak hazırlanır. Su miktarı karışımın elde sıkıldığında yapışık halde kalacağı ancak avuçtan su ve çimento hamurunun kaçmayacağı miktarda olmalıdır.</a:t>
            </a:r>
          </a:p>
          <a:p>
            <a:pPr>
              <a:lnSpc>
                <a:spcPct val="200000"/>
              </a:lnSpc>
            </a:pPr>
            <a:r>
              <a:rPr lang="tr-TR" b="1" dirty="0"/>
              <a:t>Uygulama yapılırken karışım bir kanaviçe parçasının üstüne konur ve uygulanacak yüzeye dairesel hareketlerle sürülür. Boşluklar dolduktan sonra üzerlerine bir miktar çimento serpilir. Daha sonra tüm yüzey, </a:t>
            </a:r>
            <a:r>
              <a:rPr lang="tr-TR" b="1" dirty="0" err="1"/>
              <a:t>peteklenmis</a:t>
            </a:r>
            <a:r>
              <a:rPr lang="tr-TR" b="1" dirty="0"/>
              <a:t> betonların onarımı bahsindeki son paragrafta belirtilen şekilde düzeltilir.</a:t>
            </a:r>
          </a:p>
          <a:p>
            <a:pPr>
              <a:lnSpc>
                <a:spcPct val="150000"/>
              </a:lnSpc>
            </a:pPr>
            <a:endParaRPr lang="tr-TR" b="1" dirty="0"/>
          </a:p>
          <a:p>
            <a:endParaRPr lang="tr-TR" b="1" dirty="0"/>
          </a:p>
          <a:p>
            <a:endParaRPr lang="tr-TR" b="1" dirty="0"/>
          </a:p>
        </p:txBody>
      </p:sp>
    </p:spTree>
    <p:extLst>
      <p:ext uri="{BB962C8B-B14F-4D97-AF65-F5344CB8AC3E}">
        <p14:creationId xmlns:p14="http://schemas.microsoft.com/office/powerpoint/2010/main" val="20536647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2" name="Dikdörtgen 1"/>
          <p:cNvSpPr/>
          <p:nvPr/>
        </p:nvSpPr>
        <p:spPr>
          <a:xfrm>
            <a:off x="0" y="149902"/>
            <a:ext cx="10028420" cy="58461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5556" y="207602"/>
            <a:ext cx="1910796" cy="526916"/>
          </a:xfrm>
          <a:prstGeom prst="rect">
            <a:avLst/>
          </a:prstGeom>
        </p:spPr>
      </p:pic>
      <p:sp>
        <p:nvSpPr>
          <p:cNvPr id="6" name="Dikdörtgen 5"/>
          <p:cNvSpPr/>
          <p:nvPr/>
        </p:nvSpPr>
        <p:spPr>
          <a:xfrm>
            <a:off x="0" y="6640642"/>
            <a:ext cx="12192001" cy="9243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11692329" y="6474500"/>
            <a:ext cx="354024" cy="39474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p:cNvSpPr txBox="1"/>
          <p:nvPr/>
        </p:nvSpPr>
        <p:spPr>
          <a:xfrm>
            <a:off x="11673528" y="6488668"/>
            <a:ext cx="415498" cy="369332"/>
          </a:xfrm>
          <a:prstGeom prst="rect">
            <a:avLst/>
          </a:prstGeom>
          <a:noFill/>
        </p:spPr>
        <p:txBody>
          <a:bodyPr wrap="none" rtlCol="0">
            <a:spAutoFit/>
          </a:bodyPr>
          <a:lstStyle/>
          <a:p>
            <a:r>
              <a:rPr lang="tr-TR" b="1" dirty="0">
                <a:solidFill>
                  <a:schemeClr val="bg1"/>
                </a:solidFill>
              </a:rPr>
              <a:t>32</a:t>
            </a:r>
          </a:p>
        </p:txBody>
      </p:sp>
      <p:sp>
        <p:nvSpPr>
          <p:cNvPr id="9" name="Alt Başlık 2"/>
          <p:cNvSpPr txBox="1">
            <a:spLocks/>
          </p:cNvSpPr>
          <p:nvPr/>
        </p:nvSpPr>
        <p:spPr>
          <a:xfrm>
            <a:off x="212361" y="252572"/>
            <a:ext cx="8043978" cy="481946"/>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3200" kern="1200">
                <a:solidFill>
                  <a:schemeClr val="bg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endParaRPr lang="tr-TR" sz="2800" dirty="0">
              <a:latin typeface="Arial Narrow" panose="020B0606020202030204" pitchFamily="34" charset="0"/>
            </a:endParaRPr>
          </a:p>
        </p:txBody>
      </p:sp>
      <p:sp>
        <p:nvSpPr>
          <p:cNvPr id="3" name="Dikdörtgen 2"/>
          <p:cNvSpPr/>
          <p:nvPr/>
        </p:nvSpPr>
        <p:spPr>
          <a:xfrm>
            <a:off x="537028" y="809400"/>
            <a:ext cx="11155301" cy="880369"/>
          </a:xfrm>
          <a:prstGeom prst="rect">
            <a:avLst/>
          </a:prstGeom>
        </p:spPr>
        <p:txBody>
          <a:bodyPr wrap="square">
            <a:spAutoFit/>
          </a:bodyPr>
          <a:lstStyle/>
          <a:p>
            <a:pPr>
              <a:lnSpc>
                <a:spcPct val="150000"/>
              </a:lnSpc>
            </a:pPr>
            <a:endParaRPr lang="tr-TR" b="1" dirty="0"/>
          </a:p>
          <a:p>
            <a:pPr>
              <a:lnSpc>
                <a:spcPct val="150000"/>
              </a:lnSpc>
            </a:pPr>
            <a:endParaRPr lang="tr-TR" b="1" dirty="0"/>
          </a:p>
        </p:txBody>
      </p:sp>
      <p:sp>
        <p:nvSpPr>
          <p:cNvPr id="11" name="Dikdörtgen 10"/>
          <p:cNvSpPr/>
          <p:nvPr/>
        </p:nvSpPr>
        <p:spPr>
          <a:xfrm>
            <a:off x="537026" y="814164"/>
            <a:ext cx="11332313" cy="5678478"/>
          </a:xfrm>
          <a:prstGeom prst="rect">
            <a:avLst/>
          </a:prstGeom>
        </p:spPr>
        <p:txBody>
          <a:bodyPr wrap="square">
            <a:spAutoFit/>
          </a:bodyPr>
          <a:lstStyle/>
          <a:p>
            <a:pPr>
              <a:lnSpc>
                <a:spcPct val="200000"/>
              </a:lnSpc>
            </a:pPr>
            <a:r>
              <a:rPr lang="tr-TR" sz="2400" b="1" dirty="0"/>
              <a:t>4.10. İyi Bir Onarım İçin</a:t>
            </a:r>
          </a:p>
          <a:p>
            <a:pPr>
              <a:lnSpc>
                <a:spcPct val="200000"/>
              </a:lnSpc>
            </a:pPr>
            <a:r>
              <a:rPr lang="tr-TR" b="1" dirty="0"/>
              <a:t>1.) Zayıf ve hasarlı beton kaldırılır. Donatıdaki pas temizlenir.</a:t>
            </a:r>
          </a:p>
          <a:p>
            <a:pPr>
              <a:lnSpc>
                <a:spcPct val="200000"/>
              </a:lnSpc>
            </a:pPr>
            <a:r>
              <a:rPr lang="tr-TR" b="1" dirty="0"/>
              <a:t>2.) Donatı yüzeyi paslanmaya karsı </a:t>
            </a:r>
            <a:r>
              <a:rPr lang="tr-TR" b="1" dirty="0" err="1"/>
              <a:t>epoksi</a:t>
            </a:r>
            <a:r>
              <a:rPr lang="tr-TR" b="1" dirty="0"/>
              <a:t> ya da başka bir malzeme ile kaplanır.</a:t>
            </a:r>
          </a:p>
          <a:p>
            <a:pPr>
              <a:lnSpc>
                <a:spcPct val="200000"/>
              </a:lnSpc>
            </a:pPr>
            <a:r>
              <a:rPr lang="tr-TR" b="1" dirty="0"/>
              <a:t>3.) Nemlendirilmiş eski beton yüzeyine çimentolu bağlayıcı bir ön yüzey yapılır.</a:t>
            </a:r>
          </a:p>
          <a:p>
            <a:pPr>
              <a:lnSpc>
                <a:spcPct val="200000"/>
              </a:lnSpc>
            </a:pPr>
            <a:r>
              <a:rPr lang="tr-TR" b="1" dirty="0"/>
              <a:t>4.) Çatlaklar tamir harcı ile doldurulur. Harçta yüksek dayanım için plastik fiberler kullanılabilir.</a:t>
            </a:r>
          </a:p>
          <a:p>
            <a:pPr>
              <a:lnSpc>
                <a:spcPct val="200000"/>
              </a:lnSpc>
            </a:pPr>
            <a:r>
              <a:rPr lang="tr-TR" b="1" dirty="0"/>
              <a:t>5.) Homojen ve düzgün bir yüzey sağlanır ve ince bir sıva tabakası yapılır.</a:t>
            </a:r>
          </a:p>
          <a:p>
            <a:pPr>
              <a:lnSpc>
                <a:spcPct val="200000"/>
              </a:lnSpc>
            </a:pPr>
            <a:r>
              <a:rPr lang="tr-TR" b="1" dirty="0"/>
              <a:t>6.) Boya yapılarak betonun görünüşü uygun hale getirilir.</a:t>
            </a:r>
          </a:p>
          <a:p>
            <a:pPr>
              <a:lnSpc>
                <a:spcPct val="200000"/>
              </a:lnSpc>
            </a:pPr>
            <a:endParaRPr lang="tr-TR" b="1" dirty="0"/>
          </a:p>
          <a:p>
            <a:pPr>
              <a:lnSpc>
                <a:spcPct val="150000"/>
              </a:lnSpc>
            </a:pPr>
            <a:endParaRPr lang="tr-TR" b="1" dirty="0"/>
          </a:p>
          <a:p>
            <a:endParaRPr lang="tr-TR" b="1" dirty="0"/>
          </a:p>
          <a:p>
            <a:endParaRPr lang="tr-TR" b="1"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5944" y="1249584"/>
            <a:ext cx="2783396" cy="5080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85861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2" name="Dikdörtgen 1"/>
          <p:cNvSpPr/>
          <p:nvPr/>
        </p:nvSpPr>
        <p:spPr>
          <a:xfrm>
            <a:off x="0" y="149902"/>
            <a:ext cx="10028420" cy="58461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5556" y="207602"/>
            <a:ext cx="1910796" cy="526916"/>
          </a:xfrm>
          <a:prstGeom prst="rect">
            <a:avLst/>
          </a:prstGeom>
        </p:spPr>
      </p:pic>
      <p:sp>
        <p:nvSpPr>
          <p:cNvPr id="6" name="Dikdörtgen 5"/>
          <p:cNvSpPr/>
          <p:nvPr/>
        </p:nvSpPr>
        <p:spPr>
          <a:xfrm>
            <a:off x="0" y="6640642"/>
            <a:ext cx="12192001" cy="9243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11692329" y="6474500"/>
            <a:ext cx="354024" cy="39474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p:cNvSpPr txBox="1"/>
          <p:nvPr/>
        </p:nvSpPr>
        <p:spPr>
          <a:xfrm>
            <a:off x="11673528" y="6488668"/>
            <a:ext cx="415498" cy="369332"/>
          </a:xfrm>
          <a:prstGeom prst="rect">
            <a:avLst/>
          </a:prstGeom>
          <a:noFill/>
        </p:spPr>
        <p:txBody>
          <a:bodyPr wrap="none" rtlCol="0">
            <a:spAutoFit/>
          </a:bodyPr>
          <a:lstStyle/>
          <a:p>
            <a:r>
              <a:rPr lang="tr-TR" b="1" dirty="0">
                <a:solidFill>
                  <a:schemeClr val="bg1"/>
                </a:solidFill>
              </a:rPr>
              <a:t>33</a:t>
            </a:r>
          </a:p>
        </p:txBody>
      </p:sp>
      <p:sp>
        <p:nvSpPr>
          <p:cNvPr id="9" name="Alt Başlık 2"/>
          <p:cNvSpPr txBox="1">
            <a:spLocks/>
          </p:cNvSpPr>
          <p:nvPr/>
        </p:nvSpPr>
        <p:spPr>
          <a:xfrm>
            <a:off x="212361" y="252572"/>
            <a:ext cx="8043978" cy="481946"/>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3200" kern="1200">
                <a:solidFill>
                  <a:schemeClr val="bg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endParaRPr lang="tr-TR" sz="2800" dirty="0">
              <a:latin typeface="Arial Narrow" panose="020B0606020202030204" pitchFamily="34" charset="0"/>
            </a:endParaRPr>
          </a:p>
        </p:txBody>
      </p:sp>
      <p:sp>
        <p:nvSpPr>
          <p:cNvPr id="3" name="Dikdörtgen 2"/>
          <p:cNvSpPr/>
          <p:nvPr/>
        </p:nvSpPr>
        <p:spPr>
          <a:xfrm>
            <a:off x="537028" y="809400"/>
            <a:ext cx="11155301" cy="880369"/>
          </a:xfrm>
          <a:prstGeom prst="rect">
            <a:avLst/>
          </a:prstGeom>
        </p:spPr>
        <p:txBody>
          <a:bodyPr wrap="square">
            <a:spAutoFit/>
          </a:bodyPr>
          <a:lstStyle/>
          <a:p>
            <a:pPr>
              <a:lnSpc>
                <a:spcPct val="150000"/>
              </a:lnSpc>
            </a:pPr>
            <a:endParaRPr lang="tr-TR" b="1" dirty="0"/>
          </a:p>
          <a:p>
            <a:pPr>
              <a:lnSpc>
                <a:spcPct val="150000"/>
              </a:lnSpc>
            </a:pPr>
            <a:endParaRPr lang="tr-TR" b="1" dirty="0"/>
          </a:p>
        </p:txBody>
      </p:sp>
      <p:sp>
        <p:nvSpPr>
          <p:cNvPr id="11" name="Dikdörtgen 10"/>
          <p:cNvSpPr/>
          <p:nvPr/>
        </p:nvSpPr>
        <p:spPr>
          <a:xfrm>
            <a:off x="537026" y="814164"/>
            <a:ext cx="11332313" cy="5632311"/>
          </a:xfrm>
          <a:prstGeom prst="rect">
            <a:avLst/>
          </a:prstGeom>
        </p:spPr>
        <p:txBody>
          <a:bodyPr wrap="square">
            <a:spAutoFit/>
          </a:bodyPr>
          <a:lstStyle/>
          <a:p>
            <a:pPr>
              <a:lnSpc>
                <a:spcPct val="200000"/>
              </a:lnSpc>
            </a:pPr>
            <a:r>
              <a:rPr lang="tr-TR" b="1" dirty="0"/>
              <a:t>5.ÇATLAKLAR</a:t>
            </a:r>
          </a:p>
          <a:p>
            <a:pPr>
              <a:lnSpc>
                <a:spcPct val="200000"/>
              </a:lnSpc>
            </a:pPr>
            <a:r>
              <a:rPr lang="tr-TR" b="1" dirty="0"/>
              <a:t>Çatlaklar her zaman kontrol mekanizmasına bildirilmelidir. Küçük ölçekteki çatlaklar kaçınılmazdır ve genellikle kabul edilebilirler. Bazı durumlarda ise, çatlaklar başka etkenlerin yanlış olduğunun göstergesidir ve derhal müdahale gerektirebilir.</a:t>
            </a:r>
          </a:p>
          <a:p>
            <a:pPr>
              <a:lnSpc>
                <a:spcPct val="200000"/>
              </a:lnSpc>
            </a:pPr>
            <a:r>
              <a:rPr lang="tr-TR" b="1" dirty="0" err="1"/>
              <a:t>Paspayı</a:t>
            </a:r>
            <a:r>
              <a:rPr lang="tr-TR" b="1" dirty="0"/>
              <a:t> bölgesindeki betonun ana işlevi donatı paslanmasını önlemek olduğundan döşemelerdeki çoğu çatlak çimento şerbeti veya polimerle doldurulabilir. Ayrıca, yüzeye bir de kaplama gelecekse bu uygulama hiç bir sorun yaratmaz. Kaplama çatlağı saklamakla kalmaz ayrıca ekstra bir koruma da sağlar.</a:t>
            </a:r>
          </a:p>
          <a:p>
            <a:pPr>
              <a:lnSpc>
                <a:spcPct val="200000"/>
              </a:lnSpc>
            </a:pPr>
            <a:r>
              <a:rPr lang="tr-TR" b="1" dirty="0"/>
              <a:t>Bu yöntemle kapatılması mümkün olmayan çatlaklar (perdelerdeki çatlaklar gibi) başka metotlarla onarılmalıdır. Öncelikle çatlağın ilerleyen nitelikte olup olmadığı ve Seçilen yöntemin uygunluğu saptanmalı ve uygulama için izin alınmalıdır. İlerleyen bir çatlak esnek bir derz oluşturulması zorunluluğunu ortaya çıkarır. Durağan çatlaklar ise reçine ile doldurulabilir. Bu onarımda kullanılabilecek yöntemlerle ilgili bilgiler malzeme üreticilerinden sağlanabilir.</a:t>
            </a:r>
          </a:p>
        </p:txBody>
      </p:sp>
    </p:spTree>
    <p:extLst>
      <p:ext uri="{BB962C8B-B14F-4D97-AF65-F5344CB8AC3E}">
        <p14:creationId xmlns:p14="http://schemas.microsoft.com/office/powerpoint/2010/main" val="39769946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2" name="Dikdörtgen 1"/>
          <p:cNvSpPr/>
          <p:nvPr/>
        </p:nvSpPr>
        <p:spPr>
          <a:xfrm>
            <a:off x="0" y="149902"/>
            <a:ext cx="10028420" cy="58461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5556" y="207602"/>
            <a:ext cx="1910796" cy="526916"/>
          </a:xfrm>
          <a:prstGeom prst="rect">
            <a:avLst/>
          </a:prstGeom>
        </p:spPr>
      </p:pic>
      <p:sp>
        <p:nvSpPr>
          <p:cNvPr id="6" name="Dikdörtgen 5"/>
          <p:cNvSpPr/>
          <p:nvPr/>
        </p:nvSpPr>
        <p:spPr>
          <a:xfrm>
            <a:off x="0" y="6640642"/>
            <a:ext cx="12192001" cy="9243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11692329" y="6474500"/>
            <a:ext cx="354024" cy="39474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p:cNvSpPr txBox="1"/>
          <p:nvPr/>
        </p:nvSpPr>
        <p:spPr>
          <a:xfrm>
            <a:off x="11673528" y="6488668"/>
            <a:ext cx="415498" cy="369332"/>
          </a:xfrm>
          <a:prstGeom prst="rect">
            <a:avLst/>
          </a:prstGeom>
          <a:noFill/>
        </p:spPr>
        <p:txBody>
          <a:bodyPr wrap="none" rtlCol="0">
            <a:spAutoFit/>
          </a:bodyPr>
          <a:lstStyle/>
          <a:p>
            <a:r>
              <a:rPr lang="tr-TR" b="1" dirty="0">
                <a:solidFill>
                  <a:schemeClr val="bg1"/>
                </a:solidFill>
              </a:rPr>
              <a:t>34</a:t>
            </a:r>
          </a:p>
        </p:txBody>
      </p:sp>
      <p:sp>
        <p:nvSpPr>
          <p:cNvPr id="9" name="Alt Başlık 2"/>
          <p:cNvSpPr txBox="1">
            <a:spLocks/>
          </p:cNvSpPr>
          <p:nvPr/>
        </p:nvSpPr>
        <p:spPr>
          <a:xfrm>
            <a:off x="212361" y="252572"/>
            <a:ext cx="8043978" cy="481946"/>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3200" kern="1200">
                <a:solidFill>
                  <a:schemeClr val="bg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endParaRPr lang="tr-TR" sz="2800" dirty="0">
              <a:latin typeface="Arial Narrow" panose="020B0606020202030204" pitchFamily="34" charset="0"/>
            </a:endParaRPr>
          </a:p>
        </p:txBody>
      </p:sp>
      <p:sp>
        <p:nvSpPr>
          <p:cNvPr id="3" name="Dikdörtgen 2"/>
          <p:cNvSpPr/>
          <p:nvPr/>
        </p:nvSpPr>
        <p:spPr>
          <a:xfrm>
            <a:off x="537028" y="809400"/>
            <a:ext cx="11155301" cy="880369"/>
          </a:xfrm>
          <a:prstGeom prst="rect">
            <a:avLst/>
          </a:prstGeom>
        </p:spPr>
        <p:txBody>
          <a:bodyPr wrap="square">
            <a:spAutoFit/>
          </a:bodyPr>
          <a:lstStyle/>
          <a:p>
            <a:pPr>
              <a:lnSpc>
                <a:spcPct val="150000"/>
              </a:lnSpc>
            </a:pPr>
            <a:endParaRPr lang="tr-TR" b="1" dirty="0"/>
          </a:p>
          <a:p>
            <a:pPr>
              <a:lnSpc>
                <a:spcPct val="150000"/>
              </a:lnSpc>
            </a:pPr>
            <a:endParaRPr lang="tr-TR" b="1" dirty="0"/>
          </a:p>
        </p:txBody>
      </p:sp>
      <p:sp>
        <p:nvSpPr>
          <p:cNvPr id="11" name="Dikdörtgen 10"/>
          <p:cNvSpPr/>
          <p:nvPr/>
        </p:nvSpPr>
        <p:spPr>
          <a:xfrm>
            <a:off x="537026" y="814164"/>
            <a:ext cx="11332313" cy="6186309"/>
          </a:xfrm>
          <a:prstGeom prst="rect">
            <a:avLst/>
          </a:prstGeom>
        </p:spPr>
        <p:txBody>
          <a:bodyPr wrap="square">
            <a:spAutoFit/>
          </a:bodyPr>
          <a:lstStyle/>
          <a:p>
            <a:pPr>
              <a:lnSpc>
                <a:spcPct val="200000"/>
              </a:lnSpc>
            </a:pPr>
            <a:r>
              <a:rPr lang="tr-TR" b="1" dirty="0"/>
              <a:t>5.1. Çatlakların Onarımı</a:t>
            </a:r>
          </a:p>
          <a:p>
            <a:pPr>
              <a:lnSpc>
                <a:spcPct val="200000"/>
              </a:lnSpc>
            </a:pPr>
            <a:r>
              <a:rPr lang="tr-TR" b="1" dirty="0"/>
              <a:t>Çatlaklar durmuş ise onarılabilir. Çatlak onarımı kendi basına bir olay değildir. Çatlak etkiyen bir kuvvetin ya da bir dayanım yetersizliğinin ifadesidir. Çatlağa yol açan etki ortadan kaldırıldıktan sonra çatlak onarımı yapılmalıdır.</a:t>
            </a:r>
          </a:p>
          <a:p>
            <a:pPr>
              <a:lnSpc>
                <a:spcPct val="200000"/>
              </a:lnSpc>
            </a:pPr>
            <a:r>
              <a:rPr lang="tr-TR" b="1" dirty="0"/>
              <a:t>Öte yandan genellikle durmuş çatlak yoktur. Bütün çatlaklar açılır ve kapanır. Çatlakların genleşebilen strafor gibi esnek malzeme ile doldurulması oynamayı önleyebilir. Ancak bu malzemenin üzerine konulan sıva bu harekete uymayabilir.</a:t>
            </a:r>
          </a:p>
          <a:p>
            <a:pPr>
              <a:lnSpc>
                <a:spcPct val="200000"/>
              </a:lnSpc>
            </a:pPr>
            <a:r>
              <a:rPr lang="tr-TR" b="1" dirty="0"/>
              <a:t>Dolgu ve örtü için </a:t>
            </a:r>
            <a:r>
              <a:rPr lang="tr-TR" b="1" dirty="0" err="1"/>
              <a:t>çekomastik</a:t>
            </a:r>
            <a:r>
              <a:rPr lang="tr-TR" b="1" dirty="0"/>
              <a:t> gibi daha elastik bir malzeme uygun olacaktır. Ancak çatlakların dikilmesi başka yerlerde yeni çatlakların oluşmasına engel olmayabilir.</a:t>
            </a:r>
          </a:p>
          <a:p>
            <a:pPr>
              <a:lnSpc>
                <a:spcPct val="150000"/>
              </a:lnSpc>
            </a:pPr>
            <a:r>
              <a:rPr lang="tr-TR" b="1" dirty="0"/>
              <a:t>1) </a:t>
            </a:r>
            <a:r>
              <a:rPr lang="tr-TR" b="1" dirty="0" err="1"/>
              <a:t>Epoksi</a:t>
            </a:r>
            <a:r>
              <a:rPr lang="tr-TR" b="1" dirty="0"/>
              <a:t> reçineleri: </a:t>
            </a:r>
            <a:r>
              <a:rPr lang="tr-TR" b="1" dirty="0" err="1"/>
              <a:t>Epoksi</a:t>
            </a:r>
            <a:r>
              <a:rPr lang="tr-TR" b="1" dirty="0"/>
              <a:t> reçineleri yapıştırma özellikleri çok iyi olan sentetik reçinelerdir. Suya, aside ve alkaliye dirençleri çok iyidir. Zamanla özelliklerini yitirmezler. Çatlağa doldurulmuş </a:t>
            </a:r>
            <a:r>
              <a:rPr lang="tr-TR" b="1" dirty="0" err="1"/>
              <a:t>epoksi</a:t>
            </a:r>
            <a:r>
              <a:rPr lang="tr-TR" b="1" dirty="0"/>
              <a:t> yapıştırıcısı, çatlağın yarattığı süreksizlik ortamını sürekli duruma dönüşür. Çatlağın her iki yüzünü çatlak boyunca sürekli olarak birbirlerine bağlar ve gerilme birikimlerini önler.</a:t>
            </a:r>
          </a:p>
          <a:p>
            <a:pPr>
              <a:lnSpc>
                <a:spcPct val="200000"/>
              </a:lnSpc>
            </a:pPr>
            <a:endParaRPr lang="tr-TR" b="1" dirty="0"/>
          </a:p>
        </p:txBody>
      </p:sp>
    </p:spTree>
    <p:extLst>
      <p:ext uri="{BB962C8B-B14F-4D97-AF65-F5344CB8AC3E}">
        <p14:creationId xmlns:p14="http://schemas.microsoft.com/office/powerpoint/2010/main" val="10242080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2" name="Dikdörtgen 1"/>
          <p:cNvSpPr/>
          <p:nvPr/>
        </p:nvSpPr>
        <p:spPr>
          <a:xfrm>
            <a:off x="0" y="149902"/>
            <a:ext cx="10028420" cy="58461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5556" y="207602"/>
            <a:ext cx="1910796" cy="526916"/>
          </a:xfrm>
          <a:prstGeom prst="rect">
            <a:avLst/>
          </a:prstGeom>
        </p:spPr>
      </p:pic>
      <p:sp>
        <p:nvSpPr>
          <p:cNvPr id="6" name="Dikdörtgen 5"/>
          <p:cNvSpPr/>
          <p:nvPr/>
        </p:nvSpPr>
        <p:spPr>
          <a:xfrm>
            <a:off x="0" y="6640642"/>
            <a:ext cx="12192001" cy="9243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11692329" y="6474500"/>
            <a:ext cx="354024" cy="39474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p:cNvSpPr txBox="1"/>
          <p:nvPr/>
        </p:nvSpPr>
        <p:spPr>
          <a:xfrm>
            <a:off x="11673528" y="6488668"/>
            <a:ext cx="415498" cy="369332"/>
          </a:xfrm>
          <a:prstGeom prst="rect">
            <a:avLst/>
          </a:prstGeom>
          <a:noFill/>
        </p:spPr>
        <p:txBody>
          <a:bodyPr wrap="none" rtlCol="0">
            <a:spAutoFit/>
          </a:bodyPr>
          <a:lstStyle/>
          <a:p>
            <a:r>
              <a:rPr lang="tr-TR" b="1" dirty="0">
                <a:solidFill>
                  <a:schemeClr val="bg1"/>
                </a:solidFill>
              </a:rPr>
              <a:t>35</a:t>
            </a:r>
          </a:p>
        </p:txBody>
      </p:sp>
      <p:sp>
        <p:nvSpPr>
          <p:cNvPr id="9" name="Alt Başlık 2"/>
          <p:cNvSpPr txBox="1">
            <a:spLocks/>
          </p:cNvSpPr>
          <p:nvPr/>
        </p:nvSpPr>
        <p:spPr>
          <a:xfrm>
            <a:off x="212361" y="252572"/>
            <a:ext cx="8043978" cy="481946"/>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3200" kern="1200">
                <a:solidFill>
                  <a:schemeClr val="bg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endParaRPr lang="tr-TR" sz="2800" dirty="0">
              <a:latin typeface="Arial Narrow" panose="020B0606020202030204" pitchFamily="34" charset="0"/>
            </a:endParaRPr>
          </a:p>
        </p:txBody>
      </p:sp>
      <p:sp>
        <p:nvSpPr>
          <p:cNvPr id="3" name="Dikdörtgen 2"/>
          <p:cNvSpPr/>
          <p:nvPr/>
        </p:nvSpPr>
        <p:spPr>
          <a:xfrm>
            <a:off x="537028" y="809400"/>
            <a:ext cx="11155301" cy="880369"/>
          </a:xfrm>
          <a:prstGeom prst="rect">
            <a:avLst/>
          </a:prstGeom>
        </p:spPr>
        <p:txBody>
          <a:bodyPr wrap="square">
            <a:spAutoFit/>
          </a:bodyPr>
          <a:lstStyle/>
          <a:p>
            <a:pPr>
              <a:lnSpc>
                <a:spcPct val="150000"/>
              </a:lnSpc>
            </a:pPr>
            <a:endParaRPr lang="tr-TR" b="1" dirty="0"/>
          </a:p>
          <a:p>
            <a:pPr>
              <a:lnSpc>
                <a:spcPct val="150000"/>
              </a:lnSpc>
            </a:pPr>
            <a:endParaRPr lang="tr-TR" b="1" dirty="0"/>
          </a:p>
        </p:txBody>
      </p:sp>
      <p:sp>
        <p:nvSpPr>
          <p:cNvPr id="11" name="Dikdörtgen 10"/>
          <p:cNvSpPr/>
          <p:nvPr/>
        </p:nvSpPr>
        <p:spPr>
          <a:xfrm>
            <a:off x="537026" y="814164"/>
            <a:ext cx="11332313" cy="5078313"/>
          </a:xfrm>
          <a:prstGeom prst="rect">
            <a:avLst/>
          </a:prstGeom>
        </p:spPr>
        <p:txBody>
          <a:bodyPr wrap="square">
            <a:spAutoFit/>
          </a:bodyPr>
          <a:lstStyle/>
          <a:p>
            <a:pPr>
              <a:lnSpc>
                <a:spcPct val="200000"/>
              </a:lnSpc>
            </a:pPr>
            <a:r>
              <a:rPr lang="tr-TR" b="1" i="1" dirty="0" err="1"/>
              <a:t>Epoksi</a:t>
            </a:r>
            <a:r>
              <a:rPr lang="tr-TR" b="1" i="1" dirty="0"/>
              <a:t> ile onarım yöntemleri:</a:t>
            </a:r>
          </a:p>
          <a:p>
            <a:r>
              <a:rPr lang="tr-TR" b="1" dirty="0"/>
              <a:t>a) </a:t>
            </a:r>
            <a:r>
              <a:rPr lang="tr-TR" b="1" dirty="0" err="1"/>
              <a:t>Epoksi</a:t>
            </a:r>
            <a:r>
              <a:rPr lang="tr-TR" b="1" dirty="0"/>
              <a:t> enjeksiyon yöntemi 0.2-0.3 mm genişliğindeki çatlakların onarımı için uygundur. </a:t>
            </a:r>
            <a:r>
              <a:rPr lang="tr-TR" b="1" dirty="0" err="1"/>
              <a:t>epoksi</a:t>
            </a:r>
            <a:r>
              <a:rPr lang="tr-TR" b="1" dirty="0"/>
              <a:t> reçinesi donatı ile beton arasında açılmaları doldurarak donatı ile beton arasındaki </a:t>
            </a:r>
            <a:r>
              <a:rPr lang="tr-TR" b="1" dirty="0" err="1"/>
              <a:t>aderansı</a:t>
            </a:r>
            <a:r>
              <a:rPr lang="tr-TR" b="1" dirty="0"/>
              <a:t> arttırmaktadır.</a:t>
            </a:r>
          </a:p>
          <a:p>
            <a:r>
              <a:rPr lang="tr-TR" b="1" dirty="0"/>
              <a:t>b) </a:t>
            </a:r>
            <a:r>
              <a:rPr lang="tr-TR" b="1" dirty="0" err="1"/>
              <a:t>Epoksi</a:t>
            </a:r>
            <a:r>
              <a:rPr lang="tr-TR" b="1" dirty="0"/>
              <a:t> harcı ile doldurma ezilmiş ve paralanmış ve de dökülmüş betonları doldurmak için kullanılır. </a:t>
            </a:r>
            <a:r>
              <a:rPr lang="tr-TR" b="1" dirty="0" err="1"/>
              <a:t>Epoksinin</a:t>
            </a:r>
            <a:r>
              <a:rPr lang="tr-TR" b="1" dirty="0"/>
              <a:t> içine çok ince agrega katılarak bir tür 'beton' elde edilir ve tahrip edilmiş betonun yerine konulmaktadır.</a:t>
            </a:r>
          </a:p>
          <a:p>
            <a:r>
              <a:rPr lang="tr-TR" b="1" dirty="0" err="1"/>
              <a:t>Epoksi</a:t>
            </a:r>
            <a:r>
              <a:rPr lang="tr-TR" b="1" dirty="0"/>
              <a:t> ile onarımda tasıma gücü artısı: </a:t>
            </a:r>
            <a:r>
              <a:rPr lang="tr-TR" b="1" dirty="0" err="1"/>
              <a:t>Epoksi</a:t>
            </a:r>
            <a:r>
              <a:rPr lang="tr-TR" b="1" dirty="0"/>
              <a:t> doldurulmuş çatlak ara yüzeyinde oldukça yüksek bir çekme dayanımı sağlanmaktadır.</a:t>
            </a:r>
          </a:p>
          <a:p>
            <a:endParaRPr lang="tr-TR" b="1" dirty="0"/>
          </a:p>
          <a:p>
            <a:r>
              <a:rPr lang="tr-TR" b="1" dirty="0"/>
              <a:t>2) Çimento şerbeti: Çimento standardı (TS-24)'e göre çimento tanelerinin %95'i 200 ile 325 </a:t>
            </a:r>
            <a:r>
              <a:rPr lang="tr-TR" b="1" dirty="0" err="1"/>
              <a:t>nolu</a:t>
            </a:r>
            <a:r>
              <a:rPr lang="tr-TR" b="1" dirty="0"/>
              <a:t> eleklerden geçmelidir. Çimento şerbetinin 0.1 mm. ve daha büyük çatlaklara girebilmesi olanaklı görünmemektedir. Ancak kılcal çatlaklara çimento şerbeti ancak basınç altında doldurulmalıdır.</a:t>
            </a:r>
          </a:p>
          <a:p>
            <a:r>
              <a:rPr lang="tr-TR" b="1" dirty="0"/>
              <a:t>Çimento enjeksiyonu: Çimento enjeksiyonu özellikle tasıma gücü zayıf olan moloz tas duvarlarda düşük basınçlar altında uygulanır.</a:t>
            </a:r>
          </a:p>
          <a:p>
            <a:endParaRPr lang="tr-TR" b="1" dirty="0"/>
          </a:p>
          <a:p>
            <a:r>
              <a:rPr lang="tr-TR" b="1" dirty="0"/>
              <a:t>3) Mekanik bağlayıcılar: Çatlakların </a:t>
            </a:r>
            <a:r>
              <a:rPr lang="tr-TR" b="1" dirty="0" err="1"/>
              <a:t>epoksi</a:t>
            </a:r>
            <a:r>
              <a:rPr lang="tr-TR" b="1" dirty="0"/>
              <a:t> reçinesi, çimento şerbeti ya da harçla onarımı genellikle artık genişlemeyen durmuş çatlakların doldurulması amacıyla yapılmaktadır. Çatlakta genişleme sürüyorsa çatlağın mekanik bağlayıcılarla dikilmesi gerekir.</a:t>
            </a:r>
          </a:p>
        </p:txBody>
      </p:sp>
    </p:spTree>
    <p:extLst>
      <p:ext uri="{BB962C8B-B14F-4D97-AF65-F5344CB8AC3E}">
        <p14:creationId xmlns:p14="http://schemas.microsoft.com/office/powerpoint/2010/main" val="27624920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2" name="Dikdörtgen 1"/>
          <p:cNvSpPr/>
          <p:nvPr/>
        </p:nvSpPr>
        <p:spPr>
          <a:xfrm>
            <a:off x="0" y="149902"/>
            <a:ext cx="10028420" cy="58461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5556" y="207602"/>
            <a:ext cx="1910796" cy="526916"/>
          </a:xfrm>
          <a:prstGeom prst="rect">
            <a:avLst/>
          </a:prstGeom>
        </p:spPr>
      </p:pic>
      <p:sp>
        <p:nvSpPr>
          <p:cNvPr id="6" name="Dikdörtgen 5"/>
          <p:cNvSpPr/>
          <p:nvPr/>
        </p:nvSpPr>
        <p:spPr>
          <a:xfrm>
            <a:off x="0" y="6640642"/>
            <a:ext cx="12192001" cy="9243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11692329" y="6474500"/>
            <a:ext cx="354024" cy="39474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p:cNvSpPr txBox="1"/>
          <p:nvPr/>
        </p:nvSpPr>
        <p:spPr>
          <a:xfrm>
            <a:off x="11673528" y="6488668"/>
            <a:ext cx="415498" cy="369332"/>
          </a:xfrm>
          <a:prstGeom prst="rect">
            <a:avLst/>
          </a:prstGeom>
          <a:noFill/>
        </p:spPr>
        <p:txBody>
          <a:bodyPr wrap="none" rtlCol="0">
            <a:spAutoFit/>
          </a:bodyPr>
          <a:lstStyle/>
          <a:p>
            <a:r>
              <a:rPr lang="tr-TR" b="1" dirty="0">
                <a:solidFill>
                  <a:schemeClr val="bg1"/>
                </a:solidFill>
              </a:rPr>
              <a:t>36</a:t>
            </a:r>
          </a:p>
        </p:txBody>
      </p:sp>
      <p:sp>
        <p:nvSpPr>
          <p:cNvPr id="9" name="Alt Başlık 2"/>
          <p:cNvSpPr txBox="1">
            <a:spLocks/>
          </p:cNvSpPr>
          <p:nvPr/>
        </p:nvSpPr>
        <p:spPr>
          <a:xfrm>
            <a:off x="212361" y="252572"/>
            <a:ext cx="8043978" cy="481946"/>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3200" kern="1200">
                <a:solidFill>
                  <a:schemeClr val="bg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endParaRPr lang="tr-TR" sz="2800" dirty="0">
              <a:latin typeface="Arial Narrow" panose="020B0606020202030204" pitchFamily="34" charset="0"/>
            </a:endParaRPr>
          </a:p>
        </p:txBody>
      </p:sp>
      <p:sp>
        <p:nvSpPr>
          <p:cNvPr id="3" name="Dikdörtgen 2"/>
          <p:cNvSpPr/>
          <p:nvPr/>
        </p:nvSpPr>
        <p:spPr>
          <a:xfrm>
            <a:off x="537028" y="809400"/>
            <a:ext cx="11155301" cy="880369"/>
          </a:xfrm>
          <a:prstGeom prst="rect">
            <a:avLst/>
          </a:prstGeom>
        </p:spPr>
        <p:txBody>
          <a:bodyPr wrap="square">
            <a:spAutoFit/>
          </a:bodyPr>
          <a:lstStyle/>
          <a:p>
            <a:pPr>
              <a:lnSpc>
                <a:spcPct val="150000"/>
              </a:lnSpc>
            </a:pPr>
            <a:endParaRPr lang="tr-TR" b="1" dirty="0"/>
          </a:p>
          <a:p>
            <a:pPr>
              <a:lnSpc>
                <a:spcPct val="150000"/>
              </a:lnSpc>
            </a:pPr>
            <a:endParaRPr lang="tr-TR" b="1" dirty="0"/>
          </a:p>
        </p:txBody>
      </p:sp>
      <p:sp>
        <p:nvSpPr>
          <p:cNvPr id="11" name="Dikdörtgen 10"/>
          <p:cNvSpPr/>
          <p:nvPr/>
        </p:nvSpPr>
        <p:spPr>
          <a:xfrm>
            <a:off x="537026" y="814164"/>
            <a:ext cx="11332313" cy="5416868"/>
          </a:xfrm>
          <a:prstGeom prst="rect">
            <a:avLst/>
          </a:prstGeom>
        </p:spPr>
        <p:txBody>
          <a:bodyPr wrap="square">
            <a:spAutoFit/>
          </a:bodyPr>
          <a:lstStyle/>
          <a:p>
            <a:pPr>
              <a:lnSpc>
                <a:spcPct val="200000"/>
              </a:lnSpc>
            </a:pPr>
            <a:r>
              <a:rPr lang="tr-TR" sz="2000" b="1" i="1" u="sng" dirty="0"/>
              <a:t>Sonuç olarak, başarılı bir onarım için göz önünde bulundurulması gerekli hususlar aşağıda belirtilmiştir.</a:t>
            </a:r>
          </a:p>
          <a:p>
            <a:pPr>
              <a:lnSpc>
                <a:spcPct val="200000"/>
              </a:lnSpc>
            </a:pPr>
            <a:r>
              <a:rPr lang="tr-TR" b="1" i="1" dirty="0"/>
              <a:t>1. Herhangi bir olağandışı oluşum hemen rapor edilmelidir.</a:t>
            </a:r>
          </a:p>
          <a:p>
            <a:pPr>
              <a:lnSpc>
                <a:spcPct val="200000"/>
              </a:lnSpc>
            </a:pPr>
            <a:r>
              <a:rPr lang="tr-TR" b="1" i="1" dirty="0"/>
              <a:t>2. Bir önlem almadan önce gerekli izin alınmalıdır.</a:t>
            </a:r>
          </a:p>
          <a:p>
            <a:pPr>
              <a:lnSpc>
                <a:spcPct val="200000"/>
              </a:lnSpc>
            </a:pPr>
            <a:r>
              <a:rPr lang="tr-TR" b="1" i="1" dirty="0"/>
              <a:t>3. Onarıma başlamadan neyin yanlış olduğu belirlenmelidir</a:t>
            </a:r>
          </a:p>
          <a:p>
            <a:pPr>
              <a:lnSpc>
                <a:spcPct val="200000"/>
              </a:lnSpc>
            </a:pPr>
            <a:r>
              <a:rPr lang="tr-TR" b="1" i="1" dirty="0"/>
              <a:t>4. Gerekli tüm malzeme ve ekipman bulundurulmalıdır.</a:t>
            </a:r>
          </a:p>
          <a:p>
            <a:pPr>
              <a:lnSpc>
                <a:spcPct val="200000"/>
              </a:lnSpc>
            </a:pPr>
            <a:r>
              <a:rPr lang="tr-TR" b="1" i="1" dirty="0"/>
              <a:t>5. Gayretli ve dikkatli çalışılmalıdır.</a:t>
            </a:r>
          </a:p>
          <a:p>
            <a:pPr>
              <a:lnSpc>
                <a:spcPct val="200000"/>
              </a:lnSpc>
            </a:pPr>
            <a:r>
              <a:rPr lang="tr-TR" b="1" i="1" dirty="0"/>
              <a:t>6. Estetik görünüş göz önünde bulundurulmalı ve onarım veya düzeltme yöntemi buna göre ayarlanmalıdır.</a:t>
            </a:r>
          </a:p>
          <a:p>
            <a:pPr>
              <a:lnSpc>
                <a:spcPct val="200000"/>
              </a:lnSpc>
            </a:pPr>
            <a:r>
              <a:rPr lang="tr-TR" b="1" i="1" dirty="0"/>
              <a:t>7. Onarımın bakımı unutulmamalıdır.</a:t>
            </a:r>
          </a:p>
          <a:p>
            <a:pPr>
              <a:lnSpc>
                <a:spcPct val="200000"/>
              </a:lnSpc>
            </a:pPr>
            <a:r>
              <a:rPr lang="tr-TR" b="1" i="1" dirty="0"/>
              <a:t>8. Onarım için deneyimli ve uzman ekip seçilmelidir.</a:t>
            </a:r>
          </a:p>
          <a:p>
            <a:endParaRPr lang="tr-TR" b="1" dirty="0"/>
          </a:p>
        </p:txBody>
      </p:sp>
    </p:spTree>
    <p:extLst>
      <p:ext uri="{BB962C8B-B14F-4D97-AF65-F5344CB8AC3E}">
        <p14:creationId xmlns:p14="http://schemas.microsoft.com/office/powerpoint/2010/main" val="29545205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3" name="Alt Başlık 2"/>
          <p:cNvSpPr>
            <a:spLocks noGrp="1"/>
          </p:cNvSpPr>
          <p:nvPr>
            <p:ph type="subTitle" idx="1"/>
          </p:nvPr>
        </p:nvSpPr>
        <p:spPr>
          <a:xfrm>
            <a:off x="871928" y="928914"/>
            <a:ext cx="10448144" cy="5545587"/>
          </a:xfrm>
        </p:spPr>
        <p:txBody>
          <a:bodyPr>
            <a:noAutofit/>
          </a:bodyPr>
          <a:lstStyle/>
          <a:p>
            <a:pPr>
              <a:lnSpc>
                <a:spcPct val="150000"/>
              </a:lnSpc>
            </a:pPr>
            <a:r>
              <a:rPr lang="tr-TR" sz="1800" b="1" dirty="0">
                <a:solidFill>
                  <a:schemeClr val="tx1"/>
                </a:solidFill>
              </a:rPr>
              <a:t>6.BETON ONARIM KALİTE PLANI</a:t>
            </a:r>
          </a:p>
          <a:p>
            <a:pPr>
              <a:lnSpc>
                <a:spcPct val="150000"/>
              </a:lnSpc>
            </a:pPr>
            <a:r>
              <a:rPr lang="tr-TR" sz="1800" dirty="0">
                <a:solidFill>
                  <a:schemeClr val="tx1"/>
                </a:solidFill>
              </a:rPr>
              <a:t> 	</a:t>
            </a:r>
            <a:r>
              <a:rPr lang="en-GB" sz="1800" b="1" dirty="0">
                <a:solidFill>
                  <a:schemeClr val="tx1"/>
                </a:solidFill>
              </a:rPr>
              <a:t>Bu </a:t>
            </a:r>
            <a:r>
              <a:rPr lang="en-GB" sz="1800" b="1" dirty="0" err="1">
                <a:solidFill>
                  <a:schemeClr val="tx1"/>
                </a:solidFill>
              </a:rPr>
              <a:t>bölüm</a:t>
            </a:r>
            <a:r>
              <a:rPr lang="en-GB" sz="1800" b="1" dirty="0">
                <a:solidFill>
                  <a:schemeClr val="tx1"/>
                </a:solidFill>
              </a:rPr>
              <a:t>, </a:t>
            </a:r>
            <a:r>
              <a:rPr lang="en-GB" sz="1800" b="1" dirty="0" err="1">
                <a:solidFill>
                  <a:schemeClr val="tx1"/>
                </a:solidFill>
              </a:rPr>
              <a:t>onarım</a:t>
            </a:r>
            <a:r>
              <a:rPr lang="en-GB" sz="1800" b="1" dirty="0">
                <a:solidFill>
                  <a:schemeClr val="tx1"/>
                </a:solidFill>
              </a:rPr>
              <a:t> </a:t>
            </a:r>
            <a:r>
              <a:rPr lang="en-GB" sz="1800" b="1" dirty="0" err="1">
                <a:solidFill>
                  <a:schemeClr val="tx1"/>
                </a:solidFill>
              </a:rPr>
              <a:t>çalışmalarının</a:t>
            </a:r>
            <a:r>
              <a:rPr lang="en-GB" sz="1800" b="1" dirty="0">
                <a:solidFill>
                  <a:schemeClr val="tx1"/>
                </a:solidFill>
              </a:rPr>
              <a:t> </a:t>
            </a:r>
            <a:r>
              <a:rPr lang="en-GB" sz="1800" b="1" dirty="0" err="1">
                <a:solidFill>
                  <a:schemeClr val="tx1"/>
                </a:solidFill>
              </a:rPr>
              <a:t>başlatılması</a:t>
            </a:r>
            <a:r>
              <a:rPr lang="en-GB" sz="1800" b="1" dirty="0">
                <a:solidFill>
                  <a:schemeClr val="tx1"/>
                </a:solidFill>
              </a:rPr>
              <a:t> ve </a:t>
            </a:r>
            <a:r>
              <a:rPr lang="en-GB" sz="1800" b="1" dirty="0" err="1">
                <a:solidFill>
                  <a:schemeClr val="tx1"/>
                </a:solidFill>
              </a:rPr>
              <a:t>bitirilmesi</a:t>
            </a:r>
            <a:r>
              <a:rPr lang="en-GB" sz="1800" b="1" dirty="0">
                <a:solidFill>
                  <a:schemeClr val="tx1"/>
                </a:solidFill>
              </a:rPr>
              <a:t> </a:t>
            </a:r>
            <a:r>
              <a:rPr lang="en-GB" sz="1800" b="1" dirty="0" err="1">
                <a:solidFill>
                  <a:schemeClr val="tx1"/>
                </a:solidFill>
              </a:rPr>
              <a:t>arasında</a:t>
            </a:r>
            <a:r>
              <a:rPr lang="en-GB" sz="1800" b="1" dirty="0">
                <a:solidFill>
                  <a:schemeClr val="tx1"/>
                </a:solidFill>
              </a:rPr>
              <a:t> </a:t>
            </a:r>
            <a:r>
              <a:rPr lang="en-GB" sz="1800" b="1" dirty="0" err="1">
                <a:solidFill>
                  <a:schemeClr val="tx1"/>
                </a:solidFill>
              </a:rPr>
              <a:t>geçen</a:t>
            </a:r>
            <a:r>
              <a:rPr lang="en-GB" sz="1800" b="1" dirty="0">
                <a:solidFill>
                  <a:schemeClr val="tx1"/>
                </a:solidFill>
              </a:rPr>
              <a:t> </a:t>
            </a:r>
            <a:r>
              <a:rPr lang="en-GB" sz="1800" b="1" dirty="0" err="1">
                <a:solidFill>
                  <a:schemeClr val="tx1"/>
                </a:solidFill>
              </a:rPr>
              <a:t>sürede</a:t>
            </a:r>
            <a:r>
              <a:rPr lang="en-GB" sz="1800" b="1" dirty="0">
                <a:solidFill>
                  <a:schemeClr val="tx1"/>
                </a:solidFill>
              </a:rPr>
              <a:t> </a:t>
            </a:r>
            <a:r>
              <a:rPr lang="en-GB" sz="1800" b="1" dirty="0" err="1">
                <a:solidFill>
                  <a:schemeClr val="tx1"/>
                </a:solidFill>
              </a:rPr>
              <a:t>yapılan</a:t>
            </a:r>
            <a:r>
              <a:rPr lang="en-GB" sz="1800" b="1" dirty="0">
                <a:solidFill>
                  <a:schemeClr val="tx1"/>
                </a:solidFill>
              </a:rPr>
              <a:t> </a:t>
            </a:r>
            <a:r>
              <a:rPr lang="tr-TR" sz="1800" b="1" dirty="0">
                <a:solidFill>
                  <a:schemeClr val="tx1"/>
                </a:solidFill>
              </a:rPr>
              <a:t>beton uygulaması </a:t>
            </a:r>
            <a:r>
              <a:rPr lang="en-GB" sz="1800" b="1" dirty="0" err="1">
                <a:solidFill>
                  <a:schemeClr val="tx1"/>
                </a:solidFill>
              </a:rPr>
              <a:t>işlerindeki</a:t>
            </a:r>
            <a:r>
              <a:rPr lang="en-GB" sz="1800" b="1" dirty="0">
                <a:solidFill>
                  <a:schemeClr val="tx1"/>
                </a:solidFill>
              </a:rPr>
              <a:t> , </a:t>
            </a:r>
            <a:r>
              <a:rPr lang="en-GB" sz="1800" b="1" dirty="0" err="1">
                <a:solidFill>
                  <a:schemeClr val="tx1"/>
                </a:solidFill>
              </a:rPr>
              <a:t>hatalı</a:t>
            </a:r>
            <a:r>
              <a:rPr lang="en-GB" sz="1800" b="1" dirty="0">
                <a:solidFill>
                  <a:schemeClr val="tx1"/>
                </a:solidFill>
              </a:rPr>
              <a:t> </a:t>
            </a:r>
            <a:r>
              <a:rPr lang="en-GB" sz="1800" b="1" dirty="0" err="1">
                <a:solidFill>
                  <a:schemeClr val="tx1"/>
                </a:solidFill>
              </a:rPr>
              <a:t>yerler</a:t>
            </a:r>
            <a:r>
              <a:rPr lang="en-GB" sz="1800" b="1" dirty="0">
                <a:solidFill>
                  <a:schemeClr val="tx1"/>
                </a:solidFill>
              </a:rPr>
              <a:t> </a:t>
            </a:r>
            <a:r>
              <a:rPr lang="en-GB" sz="1800" b="1" dirty="0" err="1">
                <a:solidFill>
                  <a:schemeClr val="tx1"/>
                </a:solidFill>
              </a:rPr>
              <a:t>için</a:t>
            </a:r>
            <a:r>
              <a:rPr lang="en-GB" sz="1800" b="1" dirty="0">
                <a:solidFill>
                  <a:schemeClr val="tx1"/>
                </a:solidFill>
              </a:rPr>
              <a:t> </a:t>
            </a:r>
            <a:r>
              <a:rPr lang="en-GB" sz="1800" b="1" dirty="0" err="1">
                <a:solidFill>
                  <a:schemeClr val="tx1"/>
                </a:solidFill>
              </a:rPr>
              <a:t>onarım</a:t>
            </a:r>
            <a:r>
              <a:rPr lang="en-GB" sz="1800" b="1" dirty="0">
                <a:solidFill>
                  <a:schemeClr val="tx1"/>
                </a:solidFill>
              </a:rPr>
              <a:t> </a:t>
            </a:r>
            <a:r>
              <a:rPr lang="en-GB" sz="1800" b="1" dirty="0" err="1">
                <a:solidFill>
                  <a:schemeClr val="tx1"/>
                </a:solidFill>
              </a:rPr>
              <a:t>tipleri</a:t>
            </a:r>
            <a:r>
              <a:rPr lang="en-GB" sz="1800" b="1" dirty="0">
                <a:solidFill>
                  <a:schemeClr val="tx1"/>
                </a:solidFill>
              </a:rPr>
              <a:t> ve </a:t>
            </a:r>
            <a:r>
              <a:rPr lang="en-GB" sz="1800" b="1" dirty="0" err="1">
                <a:solidFill>
                  <a:schemeClr val="tx1"/>
                </a:solidFill>
              </a:rPr>
              <a:t>onarım</a:t>
            </a:r>
            <a:r>
              <a:rPr lang="en-GB" sz="1800" b="1" dirty="0">
                <a:solidFill>
                  <a:schemeClr val="tx1"/>
                </a:solidFill>
              </a:rPr>
              <a:t> </a:t>
            </a:r>
            <a:r>
              <a:rPr lang="en-GB" sz="1800" b="1" dirty="0" err="1">
                <a:solidFill>
                  <a:schemeClr val="tx1"/>
                </a:solidFill>
              </a:rPr>
              <a:t>işlerinde</a:t>
            </a:r>
            <a:r>
              <a:rPr lang="en-GB" sz="1800" b="1" dirty="0">
                <a:solidFill>
                  <a:schemeClr val="tx1"/>
                </a:solidFill>
              </a:rPr>
              <a:t> </a:t>
            </a:r>
            <a:r>
              <a:rPr lang="en-GB" sz="1800" b="1" dirty="0" err="1">
                <a:solidFill>
                  <a:schemeClr val="tx1"/>
                </a:solidFill>
              </a:rPr>
              <a:t>kullanılacak</a:t>
            </a:r>
            <a:r>
              <a:rPr lang="en-GB" sz="1800" b="1" dirty="0">
                <a:solidFill>
                  <a:schemeClr val="tx1"/>
                </a:solidFill>
              </a:rPr>
              <a:t> </a:t>
            </a:r>
            <a:r>
              <a:rPr lang="tr-TR" sz="1800" b="1" dirty="0">
                <a:solidFill>
                  <a:schemeClr val="tx1"/>
                </a:solidFill>
              </a:rPr>
              <a:t>tipik malzemeleri açıklar.</a:t>
            </a:r>
          </a:p>
          <a:p>
            <a:pPr algn="just">
              <a:lnSpc>
                <a:spcPct val="150000"/>
              </a:lnSpc>
            </a:pPr>
            <a:r>
              <a:rPr lang="tr-TR" sz="1800" b="1" dirty="0">
                <a:solidFill>
                  <a:schemeClr val="tx1"/>
                </a:solidFill>
              </a:rPr>
              <a:t>6.1.Beton Döküm Kayıtları ve Denetim</a:t>
            </a:r>
          </a:p>
          <a:p>
            <a:pPr algn="just">
              <a:lnSpc>
                <a:spcPct val="150000"/>
              </a:lnSpc>
            </a:pPr>
            <a:r>
              <a:rPr lang="tr-TR" sz="1800" b="1" dirty="0">
                <a:solidFill>
                  <a:schemeClr val="tx1"/>
                </a:solidFill>
              </a:rPr>
              <a:t> 	Denetimler, çatlaklar da dahil olmak üzere tüm yüzey hataları göz önüne alınarak kalıp sökme işlemlerinden hemen sonra yapılacaktır. Genel bir değerlendirme yapmak için denetleme raporu yazıya dökülmelidir. Detaylı olarak görsel denetim yapılacak, yüzey bozuklukları ve çatlaklar için ayrı ayrı kayıt formu tutulacaktır. Her bir beton kusuru için onarım metodu belirtilecektir.</a:t>
            </a:r>
          </a:p>
          <a:p>
            <a:pPr algn="just">
              <a:lnSpc>
                <a:spcPct val="150000"/>
              </a:lnSpc>
            </a:pPr>
            <a:r>
              <a:rPr lang="tr-TR" sz="1800" b="1" dirty="0">
                <a:solidFill>
                  <a:schemeClr val="tx1"/>
                </a:solidFill>
              </a:rPr>
              <a:t>Beton dökümü uygulama denetimi, Yüklenici firmanın Kalite kontrol mühendisi, şantiye mühendisi ve taşeron firma şantiye mühendisleri tarafından yapılacaktır.</a:t>
            </a:r>
          </a:p>
        </p:txBody>
      </p:sp>
      <p:sp>
        <p:nvSpPr>
          <p:cNvPr id="2" name="Dikdörtgen 1"/>
          <p:cNvSpPr/>
          <p:nvPr/>
        </p:nvSpPr>
        <p:spPr>
          <a:xfrm>
            <a:off x="0" y="149902"/>
            <a:ext cx="10028420" cy="58461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5556" y="207602"/>
            <a:ext cx="1910796" cy="526916"/>
          </a:xfrm>
          <a:prstGeom prst="rect">
            <a:avLst/>
          </a:prstGeom>
        </p:spPr>
      </p:pic>
      <p:sp>
        <p:nvSpPr>
          <p:cNvPr id="6" name="Dikdörtgen 5"/>
          <p:cNvSpPr/>
          <p:nvPr/>
        </p:nvSpPr>
        <p:spPr>
          <a:xfrm>
            <a:off x="0" y="6640642"/>
            <a:ext cx="12192001" cy="9243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11692329" y="6474500"/>
            <a:ext cx="354024" cy="39474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p:cNvSpPr txBox="1"/>
          <p:nvPr/>
        </p:nvSpPr>
        <p:spPr>
          <a:xfrm>
            <a:off x="11673528" y="6488668"/>
            <a:ext cx="415498" cy="646331"/>
          </a:xfrm>
          <a:prstGeom prst="rect">
            <a:avLst/>
          </a:prstGeom>
          <a:noFill/>
        </p:spPr>
        <p:txBody>
          <a:bodyPr wrap="none" rtlCol="0">
            <a:spAutoFit/>
          </a:bodyPr>
          <a:lstStyle/>
          <a:p>
            <a:r>
              <a:rPr lang="tr-TR" b="1" dirty="0">
                <a:solidFill>
                  <a:schemeClr val="bg1"/>
                </a:solidFill>
              </a:rPr>
              <a:t>37</a:t>
            </a:r>
          </a:p>
          <a:p>
            <a:endParaRPr lang="tr-TR" b="1" dirty="0">
              <a:solidFill>
                <a:schemeClr val="bg1"/>
              </a:solidFill>
            </a:endParaRPr>
          </a:p>
        </p:txBody>
      </p:sp>
      <p:sp>
        <p:nvSpPr>
          <p:cNvPr id="9" name="Alt Başlık 2"/>
          <p:cNvSpPr txBox="1">
            <a:spLocks/>
          </p:cNvSpPr>
          <p:nvPr/>
        </p:nvSpPr>
        <p:spPr>
          <a:xfrm>
            <a:off x="212361" y="252572"/>
            <a:ext cx="8043978" cy="481946"/>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3200" kern="1200">
                <a:solidFill>
                  <a:schemeClr val="bg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endParaRPr lang="tr-TR" sz="2800" dirty="0">
              <a:latin typeface="Arial Narrow" panose="020B0606020202030204" pitchFamily="34" charset="0"/>
            </a:endParaRPr>
          </a:p>
        </p:txBody>
      </p:sp>
    </p:spTree>
    <p:extLst>
      <p:ext uri="{BB962C8B-B14F-4D97-AF65-F5344CB8AC3E}">
        <p14:creationId xmlns:p14="http://schemas.microsoft.com/office/powerpoint/2010/main" val="7879898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3" name="Alt Başlık 2"/>
          <p:cNvSpPr>
            <a:spLocks noGrp="1"/>
          </p:cNvSpPr>
          <p:nvPr>
            <p:ph type="subTitle" idx="1"/>
          </p:nvPr>
        </p:nvSpPr>
        <p:spPr>
          <a:xfrm>
            <a:off x="857860" y="846951"/>
            <a:ext cx="10448144" cy="5441307"/>
          </a:xfrm>
        </p:spPr>
        <p:txBody>
          <a:bodyPr>
            <a:noAutofit/>
          </a:bodyPr>
          <a:lstStyle/>
          <a:p>
            <a:pPr lvl="0">
              <a:lnSpc>
                <a:spcPct val="150000"/>
              </a:lnSpc>
            </a:pPr>
            <a:r>
              <a:rPr lang="tr-TR" sz="1800" b="1" dirty="0">
                <a:solidFill>
                  <a:schemeClr val="tx1"/>
                </a:solidFill>
              </a:rPr>
              <a:t>6.2. </a:t>
            </a:r>
            <a:r>
              <a:rPr lang="en-GB" sz="1800" b="1" dirty="0" err="1">
                <a:solidFill>
                  <a:schemeClr val="tx1"/>
                </a:solidFill>
              </a:rPr>
              <a:t>Küçük</a:t>
            </a:r>
            <a:r>
              <a:rPr lang="en-GB" sz="1800" b="1" dirty="0">
                <a:solidFill>
                  <a:schemeClr val="tx1"/>
                </a:solidFill>
              </a:rPr>
              <a:t> </a:t>
            </a:r>
            <a:r>
              <a:rPr lang="en-GB" sz="1800" b="1" dirty="0" err="1">
                <a:solidFill>
                  <a:schemeClr val="tx1"/>
                </a:solidFill>
              </a:rPr>
              <a:t>Kusurlar</a:t>
            </a:r>
            <a:endParaRPr lang="tr-TR" sz="1800" b="1" dirty="0">
              <a:solidFill>
                <a:schemeClr val="tx1"/>
              </a:solidFill>
            </a:endParaRPr>
          </a:p>
          <a:p>
            <a:pPr lvl="0">
              <a:lnSpc>
                <a:spcPct val="150000"/>
              </a:lnSpc>
            </a:pPr>
            <a:r>
              <a:rPr lang="tr-TR" sz="1800" b="1" dirty="0">
                <a:solidFill>
                  <a:schemeClr val="tx1"/>
                </a:solidFill>
              </a:rPr>
              <a:t>Beton yüzeyinde 40mm geçmeyen derinlikteki hava kabarcıkları ve benzer boşluklar Küçük Kusurlar olarak </a:t>
            </a:r>
            <a:r>
              <a:rPr lang="tr-TR" sz="1800" b="1" dirty="0" err="1">
                <a:solidFill>
                  <a:schemeClr val="tx1"/>
                </a:solidFill>
              </a:rPr>
              <a:t>tanımlana</a:t>
            </a:r>
            <a:r>
              <a:rPr lang="tr-TR" sz="1800" b="1" u="sng" dirty="0" err="1">
                <a:solidFill>
                  <a:schemeClr val="tx1"/>
                </a:solidFill>
              </a:rPr>
              <a:t>Kcaktır</a:t>
            </a:r>
            <a:r>
              <a:rPr lang="tr-TR" sz="1800" b="1" u="sng" dirty="0">
                <a:solidFill>
                  <a:schemeClr val="tx1"/>
                </a:solidFill>
              </a:rPr>
              <a:t>.</a:t>
            </a:r>
          </a:p>
          <a:p>
            <a:pPr lvl="0">
              <a:lnSpc>
                <a:spcPct val="150000"/>
              </a:lnSpc>
            </a:pPr>
            <a:r>
              <a:rPr lang="tr-TR" sz="1800" b="1" u="sng" dirty="0">
                <a:solidFill>
                  <a:schemeClr val="tx1"/>
                </a:solidFill>
              </a:rPr>
              <a:t>Küçük Tamirler için Malzemeler </a:t>
            </a:r>
          </a:p>
          <a:p>
            <a:pPr lvl="0">
              <a:lnSpc>
                <a:spcPct val="150000"/>
              </a:lnSpc>
            </a:pPr>
            <a:r>
              <a:rPr lang="tr-TR" sz="1800" b="1" dirty="0">
                <a:solidFill>
                  <a:schemeClr val="tx1"/>
                </a:solidFill>
              </a:rPr>
              <a:t>Sika MonoTop-612, BASF </a:t>
            </a:r>
            <a:r>
              <a:rPr lang="tr-TR" sz="1800" b="1" dirty="0" err="1">
                <a:solidFill>
                  <a:schemeClr val="tx1"/>
                </a:solidFill>
              </a:rPr>
              <a:t>Emaco</a:t>
            </a:r>
            <a:r>
              <a:rPr lang="tr-TR" sz="1800" b="1" dirty="0">
                <a:solidFill>
                  <a:schemeClr val="tx1"/>
                </a:solidFill>
              </a:rPr>
              <a:t> R 600 veya ön-test sonucu doğrulanan ,beton da yapısal bir etkiye sahip eşdeğer tamir harcı küçük kusurları onarmak için kullanılır. Tamir harcı , gerekli yapışma testlerini karşılamış olan  </a:t>
            </a:r>
            <a:r>
              <a:rPr lang="tr-TR" sz="1800" b="1" dirty="0" err="1">
                <a:solidFill>
                  <a:schemeClr val="tx1"/>
                </a:solidFill>
              </a:rPr>
              <a:t>Sikadur</a:t>
            </a:r>
            <a:r>
              <a:rPr lang="tr-TR" sz="1800" b="1" dirty="0">
                <a:solidFill>
                  <a:schemeClr val="tx1"/>
                </a:solidFill>
              </a:rPr>
              <a:t> 32 , </a:t>
            </a:r>
            <a:r>
              <a:rPr lang="tr-TR" sz="1800" b="1" dirty="0" err="1">
                <a:solidFill>
                  <a:schemeClr val="tx1"/>
                </a:solidFill>
              </a:rPr>
              <a:t>Concresive</a:t>
            </a:r>
            <a:r>
              <a:rPr lang="tr-TR" sz="1800" b="1" dirty="0">
                <a:solidFill>
                  <a:schemeClr val="tx1"/>
                </a:solidFill>
              </a:rPr>
              <a:t> 1420 veya eşdeğer bir malzeme, bağlama maddesi olarak kullanılır .</a:t>
            </a:r>
          </a:p>
          <a:p>
            <a:pPr lvl="0">
              <a:lnSpc>
                <a:spcPct val="150000"/>
              </a:lnSpc>
            </a:pPr>
            <a:r>
              <a:rPr lang="tr-TR" sz="1800" b="1" dirty="0">
                <a:solidFill>
                  <a:schemeClr val="tx1"/>
                </a:solidFill>
              </a:rPr>
              <a:t>6.3 Büyük Kusurlar</a:t>
            </a:r>
          </a:p>
          <a:p>
            <a:pPr lvl="0">
              <a:lnSpc>
                <a:spcPct val="150000"/>
              </a:lnSpc>
            </a:pPr>
            <a:r>
              <a:rPr lang="tr-TR" sz="1800" b="1" dirty="0">
                <a:solidFill>
                  <a:schemeClr val="tx1"/>
                </a:solidFill>
              </a:rPr>
              <a:t>Beton yüzeyinde 40mm den daha büyük soğuk derz, delikli alanlar, yetersiz doldurma , derin ve gizli boşluklar ile Genişliği 0,15mm den daha büyük çatlaklar Büyük Kusurlar olarak tanımlanır.</a:t>
            </a:r>
          </a:p>
          <a:p>
            <a:pPr lvl="0">
              <a:lnSpc>
                <a:spcPct val="150000"/>
              </a:lnSpc>
            </a:pPr>
            <a:endParaRPr lang="tr-TR" sz="1800" dirty="0">
              <a:solidFill>
                <a:schemeClr val="tx1"/>
              </a:solidFill>
            </a:endParaRPr>
          </a:p>
          <a:p>
            <a:pPr lvl="0">
              <a:lnSpc>
                <a:spcPct val="150000"/>
              </a:lnSpc>
            </a:pPr>
            <a:endParaRPr lang="tr-TR" sz="1800" dirty="0">
              <a:solidFill>
                <a:schemeClr val="tx1"/>
              </a:solidFill>
            </a:endParaRPr>
          </a:p>
          <a:p>
            <a:pPr lvl="0">
              <a:lnSpc>
                <a:spcPct val="150000"/>
              </a:lnSpc>
            </a:pPr>
            <a:endParaRPr lang="tr-TR" sz="1800" dirty="0">
              <a:solidFill>
                <a:schemeClr val="tx1"/>
              </a:solidFill>
            </a:endParaRPr>
          </a:p>
        </p:txBody>
      </p:sp>
      <p:sp>
        <p:nvSpPr>
          <p:cNvPr id="2" name="Dikdörtgen 1"/>
          <p:cNvSpPr/>
          <p:nvPr/>
        </p:nvSpPr>
        <p:spPr>
          <a:xfrm>
            <a:off x="0" y="149902"/>
            <a:ext cx="10028420" cy="58461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5556" y="207602"/>
            <a:ext cx="1910796" cy="526916"/>
          </a:xfrm>
          <a:prstGeom prst="rect">
            <a:avLst/>
          </a:prstGeom>
        </p:spPr>
      </p:pic>
      <p:sp>
        <p:nvSpPr>
          <p:cNvPr id="6" name="Dikdörtgen 5"/>
          <p:cNvSpPr/>
          <p:nvPr/>
        </p:nvSpPr>
        <p:spPr>
          <a:xfrm>
            <a:off x="0" y="6640642"/>
            <a:ext cx="12192001" cy="9243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11692329" y="6474500"/>
            <a:ext cx="354024" cy="39474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p:cNvSpPr txBox="1"/>
          <p:nvPr/>
        </p:nvSpPr>
        <p:spPr>
          <a:xfrm>
            <a:off x="11673528" y="6488668"/>
            <a:ext cx="415498" cy="369332"/>
          </a:xfrm>
          <a:prstGeom prst="rect">
            <a:avLst/>
          </a:prstGeom>
          <a:noFill/>
        </p:spPr>
        <p:txBody>
          <a:bodyPr wrap="none" rtlCol="0">
            <a:spAutoFit/>
          </a:bodyPr>
          <a:lstStyle/>
          <a:p>
            <a:r>
              <a:rPr lang="tr-TR" b="1" dirty="0">
                <a:solidFill>
                  <a:schemeClr val="bg1"/>
                </a:solidFill>
              </a:rPr>
              <a:t>38</a:t>
            </a:r>
          </a:p>
        </p:txBody>
      </p:sp>
      <p:sp>
        <p:nvSpPr>
          <p:cNvPr id="9" name="Alt Başlık 2"/>
          <p:cNvSpPr txBox="1">
            <a:spLocks/>
          </p:cNvSpPr>
          <p:nvPr/>
        </p:nvSpPr>
        <p:spPr>
          <a:xfrm>
            <a:off x="212361" y="252572"/>
            <a:ext cx="8043978" cy="481946"/>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3200" kern="1200">
                <a:solidFill>
                  <a:schemeClr val="bg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endParaRPr lang="tr-TR" sz="2800" dirty="0">
              <a:latin typeface="Arial Narrow" panose="020B0606020202030204" pitchFamily="34" charset="0"/>
            </a:endParaRPr>
          </a:p>
        </p:txBody>
      </p:sp>
    </p:spTree>
    <p:extLst>
      <p:ext uri="{BB962C8B-B14F-4D97-AF65-F5344CB8AC3E}">
        <p14:creationId xmlns:p14="http://schemas.microsoft.com/office/powerpoint/2010/main" val="11322632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3" name="Alt Başlık 2"/>
          <p:cNvSpPr>
            <a:spLocks noGrp="1"/>
          </p:cNvSpPr>
          <p:nvPr>
            <p:ph type="subTitle" idx="1"/>
          </p:nvPr>
        </p:nvSpPr>
        <p:spPr>
          <a:xfrm>
            <a:off x="871928" y="754743"/>
            <a:ext cx="10448144" cy="5350635"/>
          </a:xfrm>
        </p:spPr>
        <p:txBody>
          <a:bodyPr>
            <a:noAutofit/>
          </a:bodyPr>
          <a:lstStyle/>
          <a:p>
            <a:pPr>
              <a:lnSpc>
                <a:spcPct val="150000"/>
              </a:lnSpc>
            </a:pPr>
            <a:r>
              <a:rPr lang="tr-TR" sz="1800" b="1" u="sng" dirty="0">
                <a:solidFill>
                  <a:schemeClr val="tx1"/>
                </a:solidFill>
              </a:rPr>
              <a:t>Büyük Tamir için Malzemeler</a:t>
            </a:r>
          </a:p>
          <a:p>
            <a:pPr>
              <a:lnSpc>
                <a:spcPct val="150000"/>
              </a:lnSpc>
            </a:pPr>
            <a:r>
              <a:rPr lang="tr-TR" sz="1800" b="1" dirty="0">
                <a:solidFill>
                  <a:schemeClr val="tx1"/>
                </a:solidFill>
              </a:rPr>
              <a:t>40 mm ile 70 mm  derinlik arasında olan kusurlu beton, BASF </a:t>
            </a:r>
            <a:r>
              <a:rPr lang="tr-TR" sz="1800" b="1" dirty="0" err="1">
                <a:solidFill>
                  <a:schemeClr val="tx1"/>
                </a:solidFill>
              </a:rPr>
              <a:t>Emaco</a:t>
            </a:r>
            <a:r>
              <a:rPr lang="tr-TR" sz="1800" b="1" dirty="0">
                <a:solidFill>
                  <a:schemeClr val="tx1"/>
                </a:solidFill>
              </a:rPr>
              <a:t>® S88  C veya ön testlerle belirlenmiş eşdeğer ,çimento esaslı tamir harcı kullanabilir.</a:t>
            </a:r>
          </a:p>
          <a:p>
            <a:pPr>
              <a:lnSpc>
                <a:spcPct val="150000"/>
              </a:lnSpc>
            </a:pPr>
            <a:r>
              <a:rPr lang="tr-TR" sz="1800" b="1" dirty="0">
                <a:solidFill>
                  <a:schemeClr val="tx1"/>
                </a:solidFill>
              </a:rPr>
              <a:t>Beton kusur derinliği 70mm’i aştığı durumlarda, referans üretim tesislerinde üretilen  daha önce uygulanmış aynı karışım tasarımı ile üretilmiş  beton kullanılacaktır. Onarım malzemesi olarak </a:t>
            </a:r>
            <a:r>
              <a:rPr lang="tr-TR" sz="1800" b="1" dirty="0" err="1">
                <a:solidFill>
                  <a:schemeClr val="tx1"/>
                </a:solidFill>
              </a:rPr>
              <a:t>kulanılacak</a:t>
            </a:r>
            <a:r>
              <a:rPr lang="tr-TR" sz="1800" b="1" dirty="0">
                <a:solidFill>
                  <a:schemeClr val="tx1"/>
                </a:solidFill>
              </a:rPr>
              <a:t> </a:t>
            </a:r>
            <a:r>
              <a:rPr lang="tr-TR" sz="1800" b="1" dirty="0" err="1">
                <a:solidFill>
                  <a:schemeClr val="tx1"/>
                </a:solidFill>
              </a:rPr>
              <a:t>beton,yerleştirmeden</a:t>
            </a:r>
            <a:r>
              <a:rPr lang="tr-TR" sz="1800" b="1" dirty="0">
                <a:solidFill>
                  <a:schemeClr val="tx1"/>
                </a:solidFill>
              </a:rPr>
              <a:t> önce, </a:t>
            </a:r>
            <a:r>
              <a:rPr lang="tr-TR" sz="1800" b="1" dirty="0" err="1">
                <a:solidFill>
                  <a:schemeClr val="tx1"/>
                </a:solidFill>
              </a:rPr>
              <a:t>Sikadur</a:t>
            </a:r>
            <a:r>
              <a:rPr lang="tr-TR" sz="1800" b="1" dirty="0">
                <a:solidFill>
                  <a:schemeClr val="tx1"/>
                </a:solidFill>
              </a:rPr>
              <a:t> 32, BASF </a:t>
            </a:r>
            <a:r>
              <a:rPr lang="tr-TR" sz="1800" b="1" dirty="0" err="1">
                <a:solidFill>
                  <a:schemeClr val="tx1"/>
                </a:solidFill>
              </a:rPr>
              <a:t>Concresive</a:t>
            </a:r>
            <a:r>
              <a:rPr lang="tr-TR" sz="1800" b="1" dirty="0">
                <a:solidFill>
                  <a:schemeClr val="tx1"/>
                </a:solidFill>
              </a:rPr>
              <a:t> 1420 </a:t>
            </a:r>
            <a:r>
              <a:rPr lang="tr-TR" sz="1800" b="1" dirty="0" err="1">
                <a:solidFill>
                  <a:schemeClr val="tx1"/>
                </a:solidFill>
              </a:rPr>
              <a:t>epoksi</a:t>
            </a:r>
            <a:r>
              <a:rPr lang="tr-TR" sz="1800" b="1" dirty="0">
                <a:solidFill>
                  <a:schemeClr val="tx1"/>
                </a:solidFill>
              </a:rPr>
              <a:t> reçine veya eşdeğer bir </a:t>
            </a:r>
            <a:r>
              <a:rPr lang="tr-TR" sz="1800" b="1" dirty="0" err="1">
                <a:solidFill>
                  <a:schemeClr val="tx1"/>
                </a:solidFill>
              </a:rPr>
              <a:t>aderans</a:t>
            </a:r>
            <a:r>
              <a:rPr lang="tr-TR" sz="1800" b="1" dirty="0">
                <a:solidFill>
                  <a:schemeClr val="tx1"/>
                </a:solidFill>
              </a:rPr>
              <a:t> artırıcı </a:t>
            </a:r>
            <a:r>
              <a:rPr lang="tr-TR" sz="1800" b="1" dirty="0" err="1">
                <a:solidFill>
                  <a:schemeClr val="tx1"/>
                </a:solidFill>
              </a:rPr>
              <a:t>yapıştırıcı,mevcut</a:t>
            </a:r>
            <a:r>
              <a:rPr lang="tr-TR" sz="1800" b="1" dirty="0">
                <a:solidFill>
                  <a:schemeClr val="tx1"/>
                </a:solidFill>
              </a:rPr>
              <a:t> betonun yüzeyine uygulanır. </a:t>
            </a:r>
          </a:p>
          <a:p>
            <a:pPr>
              <a:lnSpc>
                <a:spcPct val="150000"/>
              </a:lnSpc>
            </a:pPr>
            <a:r>
              <a:rPr lang="tr-TR" sz="1800" b="1" dirty="0">
                <a:solidFill>
                  <a:schemeClr val="tx1"/>
                </a:solidFill>
              </a:rPr>
              <a:t>Çatlakların enjeksiyon için düşük </a:t>
            </a:r>
            <a:r>
              <a:rPr lang="tr-TR" sz="1800" b="1" dirty="0" err="1">
                <a:solidFill>
                  <a:schemeClr val="tx1"/>
                </a:solidFill>
              </a:rPr>
              <a:t>viskoziteli</a:t>
            </a:r>
            <a:r>
              <a:rPr lang="tr-TR" sz="1800" b="1" dirty="0">
                <a:solidFill>
                  <a:schemeClr val="tx1"/>
                </a:solidFill>
              </a:rPr>
              <a:t> ,yüksek mukavemetli  sıvı </a:t>
            </a:r>
            <a:r>
              <a:rPr lang="tr-TR" sz="1800" b="1" dirty="0" err="1">
                <a:solidFill>
                  <a:schemeClr val="tx1"/>
                </a:solidFill>
              </a:rPr>
              <a:t>epoksi</a:t>
            </a:r>
            <a:r>
              <a:rPr lang="tr-TR" sz="1800" b="1" dirty="0">
                <a:solidFill>
                  <a:schemeClr val="tx1"/>
                </a:solidFill>
              </a:rPr>
              <a:t> reçine (BASF </a:t>
            </a:r>
            <a:r>
              <a:rPr lang="tr-TR" sz="1800" b="1" dirty="0" err="1">
                <a:solidFill>
                  <a:schemeClr val="tx1"/>
                </a:solidFill>
              </a:rPr>
              <a:t>Masterİnject</a:t>
            </a:r>
            <a:r>
              <a:rPr lang="tr-TR" sz="1800" b="1" dirty="0">
                <a:solidFill>
                  <a:schemeClr val="tx1"/>
                </a:solidFill>
              </a:rPr>
              <a:t> 1302 veya 1380 ) ve yüzey hazırlığı için </a:t>
            </a:r>
            <a:r>
              <a:rPr lang="tr-TR" sz="1800" b="1" dirty="0" err="1">
                <a:solidFill>
                  <a:schemeClr val="tx1"/>
                </a:solidFill>
              </a:rPr>
              <a:t>tiksotropik</a:t>
            </a:r>
            <a:r>
              <a:rPr lang="tr-TR" sz="1800" b="1" dirty="0">
                <a:solidFill>
                  <a:schemeClr val="tx1"/>
                </a:solidFill>
              </a:rPr>
              <a:t> bir </a:t>
            </a:r>
            <a:r>
              <a:rPr lang="tr-TR" sz="1800" b="1" dirty="0" err="1">
                <a:solidFill>
                  <a:schemeClr val="tx1"/>
                </a:solidFill>
              </a:rPr>
              <a:t>epoksi</a:t>
            </a:r>
            <a:r>
              <a:rPr lang="tr-TR" sz="1800" b="1" dirty="0">
                <a:solidFill>
                  <a:schemeClr val="tx1"/>
                </a:solidFill>
              </a:rPr>
              <a:t> reçinesi yapıştırıcı (BASF </a:t>
            </a:r>
            <a:r>
              <a:rPr lang="tr-TR" sz="1800" b="1" dirty="0" err="1">
                <a:solidFill>
                  <a:schemeClr val="tx1"/>
                </a:solidFill>
              </a:rPr>
              <a:t>Conceresive</a:t>
            </a:r>
            <a:r>
              <a:rPr lang="tr-TR" sz="1800" b="1" dirty="0">
                <a:solidFill>
                  <a:schemeClr val="tx1"/>
                </a:solidFill>
              </a:rPr>
              <a:t> 1406 ) kullanılır.</a:t>
            </a:r>
          </a:p>
          <a:p>
            <a:pPr lvl="0">
              <a:lnSpc>
                <a:spcPct val="150000"/>
              </a:lnSpc>
            </a:pPr>
            <a:endParaRPr lang="tr-TR" sz="1800" dirty="0">
              <a:solidFill>
                <a:schemeClr val="tx1"/>
              </a:solidFill>
            </a:endParaRPr>
          </a:p>
        </p:txBody>
      </p:sp>
      <p:sp>
        <p:nvSpPr>
          <p:cNvPr id="2" name="Dikdörtgen 1"/>
          <p:cNvSpPr/>
          <p:nvPr/>
        </p:nvSpPr>
        <p:spPr>
          <a:xfrm>
            <a:off x="0" y="149902"/>
            <a:ext cx="10028420" cy="58461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5556" y="207602"/>
            <a:ext cx="1910796" cy="526916"/>
          </a:xfrm>
          <a:prstGeom prst="rect">
            <a:avLst/>
          </a:prstGeom>
        </p:spPr>
      </p:pic>
      <p:sp>
        <p:nvSpPr>
          <p:cNvPr id="6" name="Dikdörtgen 5"/>
          <p:cNvSpPr/>
          <p:nvPr/>
        </p:nvSpPr>
        <p:spPr>
          <a:xfrm>
            <a:off x="0" y="6640642"/>
            <a:ext cx="12192001" cy="9243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11692329" y="6474500"/>
            <a:ext cx="354024" cy="39474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p:cNvSpPr txBox="1"/>
          <p:nvPr/>
        </p:nvSpPr>
        <p:spPr>
          <a:xfrm>
            <a:off x="11673528" y="6488668"/>
            <a:ext cx="415498" cy="369332"/>
          </a:xfrm>
          <a:prstGeom prst="rect">
            <a:avLst/>
          </a:prstGeom>
          <a:noFill/>
        </p:spPr>
        <p:txBody>
          <a:bodyPr wrap="none" rtlCol="0">
            <a:spAutoFit/>
          </a:bodyPr>
          <a:lstStyle/>
          <a:p>
            <a:r>
              <a:rPr lang="tr-TR" b="1" dirty="0">
                <a:solidFill>
                  <a:schemeClr val="bg1"/>
                </a:solidFill>
              </a:rPr>
              <a:t>39</a:t>
            </a:r>
          </a:p>
        </p:txBody>
      </p:sp>
      <p:sp>
        <p:nvSpPr>
          <p:cNvPr id="9" name="Alt Başlık 2"/>
          <p:cNvSpPr txBox="1">
            <a:spLocks/>
          </p:cNvSpPr>
          <p:nvPr/>
        </p:nvSpPr>
        <p:spPr>
          <a:xfrm>
            <a:off x="212361" y="252572"/>
            <a:ext cx="8043978" cy="481946"/>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3200" kern="1200">
                <a:solidFill>
                  <a:schemeClr val="bg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endParaRPr lang="tr-TR" sz="2800" dirty="0">
              <a:latin typeface="Arial Narrow" panose="020B0606020202030204" pitchFamily="34" charset="0"/>
            </a:endParaRPr>
          </a:p>
        </p:txBody>
      </p:sp>
    </p:spTree>
    <p:extLst>
      <p:ext uri="{BB962C8B-B14F-4D97-AF65-F5344CB8AC3E}">
        <p14:creationId xmlns:p14="http://schemas.microsoft.com/office/powerpoint/2010/main" val="3365268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3" name="Alt Başlık 2"/>
          <p:cNvSpPr>
            <a:spLocks noGrp="1"/>
          </p:cNvSpPr>
          <p:nvPr>
            <p:ph type="subTitle" idx="1"/>
          </p:nvPr>
        </p:nvSpPr>
        <p:spPr>
          <a:xfrm>
            <a:off x="515938" y="977446"/>
            <a:ext cx="11176391" cy="4736134"/>
          </a:xfrm>
        </p:spPr>
        <p:txBody>
          <a:bodyPr>
            <a:noAutofit/>
          </a:bodyPr>
          <a:lstStyle/>
          <a:p>
            <a:pPr algn="just">
              <a:lnSpc>
                <a:spcPct val="150000"/>
              </a:lnSpc>
            </a:pPr>
            <a:r>
              <a:rPr lang="tr-TR" sz="1800" b="1" dirty="0">
                <a:solidFill>
                  <a:schemeClr val="tx1"/>
                </a:solidFill>
              </a:rPr>
              <a:t>2. BETON UYGULAMASINDAN ÖNCE</a:t>
            </a:r>
          </a:p>
          <a:p>
            <a:pPr algn="just">
              <a:lnSpc>
                <a:spcPct val="100000"/>
              </a:lnSpc>
            </a:pPr>
            <a:r>
              <a:rPr lang="tr-TR" sz="1800" b="1" dirty="0">
                <a:solidFill>
                  <a:schemeClr val="tx1"/>
                </a:solidFill>
              </a:rPr>
              <a:t>İdeal olarak, her mimar ve tasarım mühendisi kalemi kâğıt üzerinde gezdirmeye başlamadan önce şantiyede deneyim kazanarak yapım yöntemleri ve malzemeler hakkında fikir edinmeli ve böylece tasarladığı veya detaylandırdığı projenin yapım sırasında gereksiz güçlüklere neden olup olmayacağını irdelemelidir.</a:t>
            </a:r>
          </a:p>
          <a:p>
            <a:pPr algn="just">
              <a:lnSpc>
                <a:spcPct val="150000"/>
              </a:lnSpc>
            </a:pPr>
            <a:r>
              <a:rPr lang="tr-TR" sz="1800" b="1" dirty="0">
                <a:solidFill>
                  <a:schemeClr val="tx1"/>
                </a:solidFill>
              </a:rPr>
              <a:t>2.1. Şartnameler</a:t>
            </a:r>
          </a:p>
          <a:p>
            <a:pPr algn="just">
              <a:lnSpc>
                <a:spcPct val="150000"/>
              </a:lnSpc>
            </a:pPr>
            <a:r>
              <a:rPr lang="tr-TR" sz="1800" b="1" dirty="0">
                <a:solidFill>
                  <a:schemeClr val="tx1"/>
                </a:solidFill>
              </a:rPr>
              <a:t>Zaman zaman şartnameleri hazırlayanlar karışım hesabı ve/veya yerleştirme ve sıkıştırma üzerindeki olumsuz etkilerini düşünmeden beton üretimi hakkında gereksiz sınırlamalar getirebilirler. Agrega özellikleri yöreden yöreye değiştiğinden şartname hazırlayanlar, etkin bir şartname için o yöredeki agregaların özelliklerini ve performanslarını iyice anlamalıdır. Şayet önceden saptanmış karışımlar mevcut değilse, şartname hazırlanırken yöredeki iyi bir hazır betoncu ile görüşülmesi de yarar sağlayabilir.</a:t>
            </a:r>
          </a:p>
          <a:p>
            <a:pPr algn="just">
              <a:lnSpc>
                <a:spcPct val="150000"/>
              </a:lnSpc>
            </a:pPr>
            <a:r>
              <a:rPr lang="tr-TR" sz="1800" b="1" dirty="0">
                <a:solidFill>
                  <a:schemeClr val="tx1"/>
                </a:solidFill>
              </a:rPr>
              <a:t>İyi şartname iyi betonun kalbi gibidir. Kötü şartname ise, yanlış konmuş bir temel taşı gibi yapının ayakta kalmasını güçleştirebilir.</a:t>
            </a:r>
          </a:p>
          <a:p>
            <a:pPr algn="just">
              <a:lnSpc>
                <a:spcPct val="150000"/>
              </a:lnSpc>
            </a:pPr>
            <a:endParaRPr lang="tr-TR" sz="1800" b="1" dirty="0">
              <a:solidFill>
                <a:schemeClr val="tx1"/>
              </a:solidFill>
            </a:endParaRPr>
          </a:p>
          <a:p>
            <a:pPr algn="just">
              <a:lnSpc>
                <a:spcPct val="150000"/>
              </a:lnSpc>
            </a:pPr>
            <a:endParaRPr lang="tr-TR" sz="1800" b="1" dirty="0">
              <a:solidFill>
                <a:schemeClr val="tx1"/>
              </a:solidFill>
            </a:endParaRPr>
          </a:p>
          <a:p>
            <a:pPr algn="just">
              <a:lnSpc>
                <a:spcPct val="150000"/>
              </a:lnSpc>
            </a:pPr>
            <a:endParaRPr lang="tr-TR" sz="1800" b="1" dirty="0">
              <a:solidFill>
                <a:schemeClr val="tx1"/>
              </a:solidFill>
            </a:endParaRPr>
          </a:p>
          <a:p>
            <a:pPr algn="just">
              <a:lnSpc>
                <a:spcPct val="150000"/>
              </a:lnSpc>
            </a:pPr>
            <a:endParaRPr lang="tr-TR" sz="1800" b="1" dirty="0">
              <a:solidFill>
                <a:schemeClr val="tx1"/>
              </a:solidFill>
            </a:endParaRPr>
          </a:p>
          <a:p>
            <a:pPr algn="just">
              <a:lnSpc>
                <a:spcPct val="150000"/>
              </a:lnSpc>
            </a:pPr>
            <a:endParaRPr lang="tr-TR" sz="1800" b="1" dirty="0">
              <a:solidFill>
                <a:schemeClr val="tx1"/>
              </a:solidFill>
            </a:endParaRPr>
          </a:p>
          <a:p>
            <a:pPr algn="just">
              <a:lnSpc>
                <a:spcPct val="150000"/>
              </a:lnSpc>
            </a:pPr>
            <a:endParaRPr lang="tr-TR" sz="1800" b="1" dirty="0">
              <a:solidFill>
                <a:schemeClr val="tx1"/>
              </a:solidFill>
            </a:endParaRPr>
          </a:p>
          <a:p>
            <a:pPr algn="just">
              <a:lnSpc>
                <a:spcPct val="150000"/>
              </a:lnSpc>
            </a:pPr>
            <a:endParaRPr lang="tr-TR" sz="1800" b="1" dirty="0">
              <a:solidFill>
                <a:schemeClr val="tx1"/>
              </a:solidFill>
            </a:endParaRPr>
          </a:p>
          <a:p>
            <a:pPr algn="just">
              <a:lnSpc>
                <a:spcPct val="150000"/>
              </a:lnSpc>
            </a:pPr>
            <a:endParaRPr lang="tr-TR" sz="1800" b="1" dirty="0">
              <a:solidFill>
                <a:schemeClr val="tx1"/>
              </a:solidFill>
            </a:endParaRPr>
          </a:p>
          <a:p>
            <a:pPr algn="just">
              <a:lnSpc>
                <a:spcPct val="150000"/>
              </a:lnSpc>
            </a:pPr>
            <a:r>
              <a:rPr lang="tr-TR" sz="1800" b="1" dirty="0">
                <a:solidFill>
                  <a:schemeClr val="tx1"/>
                </a:solidFill>
              </a:rPr>
              <a:t> </a:t>
            </a:r>
            <a:endParaRPr lang="tr-TR" sz="1800" dirty="0">
              <a:solidFill>
                <a:schemeClr val="tx1"/>
              </a:solidFill>
            </a:endParaRPr>
          </a:p>
        </p:txBody>
      </p:sp>
      <p:sp>
        <p:nvSpPr>
          <p:cNvPr id="2" name="Dikdörtgen 1"/>
          <p:cNvSpPr/>
          <p:nvPr/>
        </p:nvSpPr>
        <p:spPr>
          <a:xfrm>
            <a:off x="0" y="149902"/>
            <a:ext cx="10028420" cy="58461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5556" y="207602"/>
            <a:ext cx="1910796" cy="526916"/>
          </a:xfrm>
          <a:prstGeom prst="rect">
            <a:avLst/>
          </a:prstGeom>
        </p:spPr>
      </p:pic>
      <p:sp>
        <p:nvSpPr>
          <p:cNvPr id="6" name="Dikdörtgen 5"/>
          <p:cNvSpPr/>
          <p:nvPr/>
        </p:nvSpPr>
        <p:spPr>
          <a:xfrm>
            <a:off x="0" y="6640642"/>
            <a:ext cx="12192001" cy="9243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11692329" y="6474500"/>
            <a:ext cx="354024" cy="39474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p:cNvSpPr txBox="1"/>
          <p:nvPr/>
        </p:nvSpPr>
        <p:spPr>
          <a:xfrm>
            <a:off x="11673528" y="6488668"/>
            <a:ext cx="300082" cy="369332"/>
          </a:xfrm>
          <a:prstGeom prst="rect">
            <a:avLst/>
          </a:prstGeom>
          <a:noFill/>
        </p:spPr>
        <p:txBody>
          <a:bodyPr wrap="none" rtlCol="0">
            <a:spAutoFit/>
          </a:bodyPr>
          <a:lstStyle/>
          <a:p>
            <a:r>
              <a:rPr lang="tr-TR" b="1" dirty="0">
                <a:solidFill>
                  <a:schemeClr val="bg1"/>
                </a:solidFill>
              </a:rPr>
              <a:t>3</a:t>
            </a:r>
          </a:p>
        </p:txBody>
      </p:sp>
      <p:sp>
        <p:nvSpPr>
          <p:cNvPr id="9" name="Alt Başlık 2"/>
          <p:cNvSpPr txBox="1">
            <a:spLocks/>
          </p:cNvSpPr>
          <p:nvPr/>
        </p:nvSpPr>
        <p:spPr>
          <a:xfrm>
            <a:off x="212361" y="252572"/>
            <a:ext cx="8043978" cy="481946"/>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3200" kern="1200">
                <a:solidFill>
                  <a:schemeClr val="bg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endParaRPr lang="tr-TR" sz="2800" dirty="0">
              <a:latin typeface="Arial Narrow" panose="020B0606020202030204" pitchFamily="34" charset="0"/>
            </a:endParaRPr>
          </a:p>
        </p:txBody>
      </p:sp>
    </p:spTree>
    <p:extLst>
      <p:ext uri="{BB962C8B-B14F-4D97-AF65-F5344CB8AC3E}">
        <p14:creationId xmlns:p14="http://schemas.microsoft.com/office/powerpoint/2010/main" val="27682610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2" name="Dikdörtgen 1"/>
          <p:cNvSpPr/>
          <p:nvPr/>
        </p:nvSpPr>
        <p:spPr>
          <a:xfrm>
            <a:off x="0" y="149902"/>
            <a:ext cx="10028420" cy="58461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5556" y="207602"/>
            <a:ext cx="1910796" cy="526916"/>
          </a:xfrm>
          <a:prstGeom prst="rect">
            <a:avLst/>
          </a:prstGeom>
        </p:spPr>
      </p:pic>
      <p:sp>
        <p:nvSpPr>
          <p:cNvPr id="6" name="Dikdörtgen 5"/>
          <p:cNvSpPr/>
          <p:nvPr/>
        </p:nvSpPr>
        <p:spPr>
          <a:xfrm>
            <a:off x="0" y="6640642"/>
            <a:ext cx="12192001" cy="9243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11692329" y="6474500"/>
            <a:ext cx="354024" cy="39474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p:cNvSpPr txBox="1"/>
          <p:nvPr/>
        </p:nvSpPr>
        <p:spPr>
          <a:xfrm>
            <a:off x="11673528" y="6488668"/>
            <a:ext cx="415498" cy="369332"/>
          </a:xfrm>
          <a:prstGeom prst="rect">
            <a:avLst/>
          </a:prstGeom>
          <a:noFill/>
        </p:spPr>
        <p:txBody>
          <a:bodyPr wrap="none" rtlCol="0">
            <a:spAutoFit/>
          </a:bodyPr>
          <a:lstStyle/>
          <a:p>
            <a:r>
              <a:rPr lang="tr-TR" b="1" dirty="0">
                <a:solidFill>
                  <a:schemeClr val="bg1"/>
                </a:solidFill>
              </a:rPr>
              <a:t>40</a:t>
            </a:r>
          </a:p>
        </p:txBody>
      </p:sp>
      <p:sp>
        <p:nvSpPr>
          <p:cNvPr id="9" name="Alt Başlık 2"/>
          <p:cNvSpPr txBox="1">
            <a:spLocks/>
          </p:cNvSpPr>
          <p:nvPr/>
        </p:nvSpPr>
        <p:spPr>
          <a:xfrm>
            <a:off x="212361" y="252572"/>
            <a:ext cx="8043978" cy="481946"/>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3200" kern="1200">
                <a:solidFill>
                  <a:schemeClr val="bg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endParaRPr lang="tr-TR" sz="2800" dirty="0">
              <a:latin typeface="Arial Narrow" panose="020B0606020202030204" pitchFamily="34" charset="0"/>
            </a:endParaRPr>
          </a:p>
        </p:txBody>
      </p:sp>
      <p:sp>
        <p:nvSpPr>
          <p:cNvPr id="12" name="Dikdörtgen 11"/>
          <p:cNvSpPr/>
          <p:nvPr/>
        </p:nvSpPr>
        <p:spPr>
          <a:xfrm>
            <a:off x="2906458" y="5941248"/>
            <a:ext cx="4553811" cy="410882"/>
          </a:xfrm>
          <a:prstGeom prst="rect">
            <a:avLst/>
          </a:prstGeom>
        </p:spPr>
        <p:txBody>
          <a:bodyPr wrap="none">
            <a:spAutoFit/>
          </a:bodyPr>
          <a:lstStyle/>
          <a:p>
            <a:pPr>
              <a:lnSpc>
                <a:spcPct val="115000"/>
              </a:lnSpc>
              <a:spcAft>
                <a:spcPts val="1000"/>
              </a:spcAft>
            </a:pPr>
            <a:r>
              <a:rPr lang="tr-TR" b="1" dirty="0">
                <a:latin typeface="Calibri" panose="020F0502020204030204" pitchFamily="34" charset="0"/>
                <a:ea typeface="Calibri" panose="020F0502020204030204" pitchFamily="34" charset="0"/>
                <a:cs typeface="Times New Roman" panose="02020603050405020304" pitchFamily="18" charset="0"/>
              </a:rPr>
              <a:t>Kusur Tipleri ve Onarım Yöntemleri ( TABLO 1)</a:t>
            </a:r>
            <a:endParaRPr lang="tr-TR"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o 2"/>
          <p:cNvGraphicFramePr>
            <a:graphicFrameLocks noGrp="1"/>
          </p:cNvGraphicFramePr>
          <p:nvPr>
            <p:extLst>
              <p:ext uri="{D42A27DB-BD31-4B8C-83A1-F6EECF244321}">
                <p14:modId xmlns:p14="http://schemas.microsoft.com/office/powerpoint/2010/main" val="3749423913"/>
              </p:ext>
            </p:extLst>
          </p:nvPr>
        </p:nvGraphicFramePr>
        <p:xfrm>
          <a:off x="515938" y="1491555"/>
          <a:ext cx="9512482" cy="4365073"/>
        </p:xfrm>
        <a:graphic>
          <a:graphicData uri="http://schemas.openxmlformats.org/drawingml/2006/table">
            <a:tbl>
              <a:tblPr firstRow="1" firstCol="1" lastRow="1" lastCol="1" bandRow="1" bandCol="1">
                <a:tableStyleId>{00A15C55-8517-42AA-B614-E9B94910E393}</a:tableStyleId>
              </a:tblPr>
              <a:tblGrid>
                <a:gridCol w="1379799">
                  <a:extLst>
                    <a:ext uri="{9D8B030D-6E8A-4147-A177-3AD203B41FA5}">
                      <a16:colId xmlns:a16="http://schemas.microsoft.com/office/drawing/2014/main" val="20000"/>
                    </a:ext>
                  </a:extLst>
                </a:gridCol>
                <a:gridCol w="1543399">
                  <a:extLst>
                    <a:ext uri="{9D8B030D-6E8A-4147-A177-3AD203B41FA5}">
                      <a16:colId xmlns:a16="http://schemas.microsoft.com/office/drawing/2014/main" val="20001"/>
                    </a:ext>
                  </a:extLst>
                </a:gridCol>
                <a:gridCol w="977486">
                  <a:extLst>
                    <a:ext uri="{9D8B030D-6E8A-4147-A177-3AD203B41FA5}">
                      <a16:colId xmlns:a16="http://schemas.microsoft.com/office/drawing/2014/main" val="20002"/>
                    </a:ext>
                  </a:extLst>
                </a:gridCol>
                <a:gridCol w="2142238">
                  <a:extLst>
                    <a:ext uri="{9D8B030D-6E8A-4147-A177-3AD203B41FA5}">
                      <a16:colId xmlns:a16="http://schemas.microsoft.com/office/drawing/2014/main" val="20003"/>
                    </a:ext>
                  </a:extLst>
                </a:gridCol>
                <a:gridCol w="1460055">
                  <a:extLst>
                    <a:ext uri="{9D8B030D-6E8A-4147-A177-3AD203B41FA5}">
                      <a16:colId xmlns:a16="http://schemas.microsoft.com/office/drawing/2014/main" val="20004"/>
                    </a:ext>
                  </a:extLst>
                </a:gridCol>
                <a:gridCol w="2009505">
                  <a:extLst>
                    <a:ext uri="{9D8B030D-6E8A-4147-A177-3AD203B41FA5}">
                      <a16:colId xmlns:a16="http://schemas.microsoft.com/office/drawing/2014/main" val="20005"/>
                    </a:ext>
                  </a:extLst>
                </a:gridCol>
              </a:tblGrid>
              <a:tr h="933768">
                <a:tc>
                  <a:txBody>
                    <a:bodyPr/>
                    <a:lstStyle/>
                    <a:p>
                      <a:pPr algn="ctr">
                        <a:lnSpc>
                          <a:spcPct val="115000"/>
                        </a:lnSpc>
                        <a:spcAft>
                          <a:spcPts val="1000"/>
                        </a:spcAft>
                      </a:pPr>
                      <a:r>
                        <a:rPr lang="en-GB" sz="1600" b="0" dirty="0" err="1">
                          <a:effectLst/>
                          <a:latin typeface="Arial" panose="020B0604020202020204" pitchFamily="34" charset="0"/>
                          <a:cs typeface="Arial" panose="020B0604020202020204" pitchFamily="34" charset="0"/>
                        </a:rPr>
                        <a:t>Kusur</a:t>
                      </a:r>
                      <a:r>
                        <a:rPr lang="en-GB" sz="1600" b="0" dirty="0">
                          <a:effectLst/>
                          <a:latin typeface="Arial" panose="020B0604020202020204" pitchFamily="34" charset="0"/>
                          <a:cs typeface="Arial" panose="020B0604020202020204" pitchFamily="34" charset="0"/>
                        </a:rPr>
                        <a:t> tipi</a:t>
                      </a:r>
                      <a:endParaRPr lang="tr-TR" sz="16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GB" sz="1600" b="0">
                          <a:effectLst/>
                          <a:latin typeface="Arial" panose="020B0604020202020204" pitchFamily="34" charset="0"/>
                          <a:cs typeface="Arial" panose="020B0604020202020204" pitchFamily="34" charset="0"/>
                        </a:rPr>
                        <a:t>Kriter Değer</a:t>
                      </a:r>
                      <a:endParaRPr lang="tr-TR" sz="16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GB" sz="1600" b="0">
                          <a:effectLst/>
                          <a:latin typeface="Arial" panose="020B0604020202020204" pitchFamily="34" charset="0"/>
                          <a:cs typeface="Arial" panose="020B0604020202020204" pitchFamily="34" charset="0"/>
                        </a:rPr>
                        <a:t>Onarım Yöntemi</a:t>
                      </a:r>
                      <a:endParaRPr lang="tr-TR" sz="16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GB" sz="1600" b="0" dirty="0" err="1">
                          <a:effectLst/>
                          <a:latin typeface="Arial" panose="020B0604020202020204" pitchFamily="34" charset="0"/>
                          <a:cs typeface="Arial" panose="020B0604020202020204" pitchFamily="34" charset="0"/>
                        </a:rPr>
                        <a:t>Hazırlama</a:t>
                      </a:r>
                      <a:r>
                        <a:rPr lang="en-GB" sz="1600" b="0" dirty="0">
                          <a:effectLst/>
                          <a:latin typeface="Arial" panose="020B0604020202020204" pitchFamily="34" charset="0"/>
                          <a:cs typeface="Arial" panose="020B0604020202020204" pitchFamily="34" charset="0"/>
                        </a:rPr>
                        <a:t> </a:t>
                      </a:r>
                      <a:r>
                        <a:rPr lang="en-GB" sz="1600" b="0" dirty="0" err="1">
                          <a:effectLst/>
                          <a:latin typeface="Arial" panose="020B0604020202020204" pitchFamily="34" charset="0"/>
                          <a:cs typeface="Arial" panose="020B0604020202020204" pitchFamily="34" charset="0"/>
                        </a:rPr>
                        <a:t>Yöntemi</a:t>
                      </a:r>
                      <a:endParaRPr lang="tr-TR" sz="16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GB" sz="1600" b="0">
                          <a:effectLst/>
                          <a:latin typeface="Arial" panose="020B0604020202020204" pitchFamily="34" charset="0"/>
                          <a:cs typeface="Arial" panose="020B0604020202020204" pitchFamily="34" charset="0"/>
                        </a:rPr>
                        <a:t>Katkı – Bağlayıcı Ürün</a:t>
                      </a:r>
                      <a:endParaRPr lang="tr-TR" sz="16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GB" sz="1600" b="0">
                          <a:effectLst/>
                          <a:latin typeface="Arial" panose="020B0604020202020204" pitchFamily="34" charset="0"/>
                          <a:cs typeface="Arial" panose="020B0604020202020204" pitchFamily="34" charset="0"/>
                        </a:rPr>
                        <a:t>Harç</a:t>
                      </a:r>
                      <a:endParaRPr lang="tr-TR" sz="16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000"/>
                  </a:ext>
                </a:extLst>
              </a:tr>
              <a:tr h="309616">
                <a:tc>
                  <a:txBody>
                    <a:bodyPr/>
                    <a:lstStyle/>
                    <a:p>
                      <a:pPr algn="ctr">
                        <a:lnSpc>
                          <a:spcPct val="115000"/>
                        </a:lnSpc>
                        <a:spcAft>
                          <a:spcPts val="1000"/>
                        </a:spcAft>
                      </a:pPr>
                      <a:r>
                        <a:rPr lang="en-GB" sz="1600" b="0" dirty="0" err="1">
                          <a:effectLst/>
                          <a:latin typeface="Arial" panose="020B0604020202020204" pitchFamily="34" charset="0"/>
                          <a:cs typeface="Arial" panose="020B0604020202020204" pitchFamily="34" charset="0"/>
                        </a:rPr>
                        <a:t>Kusur</a:t>
                      </a:r>
                      <a:r>
                        <a:rPr lang="en-GB" sz="1600" b="0" dirty="0">
                          <a:effectLst/>
                          <a:latin typeface="Arial" panose="020B0604020202020204" pitchFamily="34" charset="0"/>
                          <a:cs typeface="Arial" panose="020B0604020202020204" pitchFamily="34" charset="0"/>
                        </a:rPr>
                        <a:t> </a:t>
                      </a:r>
                      <a:r>
                        <a:rPr lang="en-GB" sz="1600" b="0" dirty="0" err="1">
                          <a:effectLst/>
                          <a:latin typeface="Arial" panose="020B0604020202020204" pitchFamily="34" charset="0"/>
                          <a:cs typeface="Arial" panose="020B0604020202020204" pitchFamily="34" charset="0"/>
                        </a:rPr>
                        <a:t>Yok</a:t>
                      </a:r>
                      <a:endParaRPr lang="tr-TR" sz="16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GB" sz="1600" b="0" dirty="0">
                          <a:effectLst/>
                          <a:latin typeface="Arial" panose="020B0604020202020204" pitchFamily="34" charset="0"/>
                          <a:cs typeface="Arial" panose="020B0604020202020204" pitchFamily="34" charset="0"/>
                        </a:rPr>
                        <a:t>d&lt;5 mm</a:t>
                      </a:r>
                      <a:endParaRPr lang="tr-TR" sz="16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GB" sz="1600" b="0">
                          <a:effectLst/>
                          <a:latin typeface="Arial" panose="020B0604020202020204" pitchFamily="34" charset="0"/>
                          <a:cs typeface="Arial" panose="020B0604020202020204" pitchFamily="34" charset="0"/>
                        </a:rPr>
                        <a:t>-</a:t>
                      </a:r>
                      <a:endParaRPr lang="tr-TR" sz="16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GB" sz="1600" b="0">
                          <a:effectLst/>
                          <a:latin typeface="Arial" panose="020B0604020202020204" pitchFamily="34" charset="0"/>
                          <a:cs typeface="Arial" panose="020B0604020202020204" pitchFamily="34" charset="0"/>
                        </a:rPr>
                        <a:t>-</a:t>
                      </a:r>
                      <a:endParaRPr lang="tr-TR" sz="16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GB" sz="1600" b="0">
                          <a:effectLst/>
                          <a:latin typeface="Arial" panose="020B0604020202020204" pitchFamily="34" charset="0"/>
                          <a:cs typeface="Arial" panose="020B0604020202020204" pitchFamily="34" charset="0"/>
                        </a:rPr>
                        <a:t>-</a:t>
                      </a:r>
                      <a:endParaRPr lang="tr-TR" sz="16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GB" sz="1600" b="0">
                          <a:effectLst/>
                          <a:latin typeface="Arial" panose="020B0604020202020204" pitchFamily="34" charset="0"/>
                          <a:cs typeface="Arial" panose="020B0604020202020204" pitchFamily="34" charset="0"/>
                        </a:rPr>
                        <a:t>-</a:t>
                      </a:r>
                      <a:endParaRPr lang="tr-TR" sz="16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001"/>
                  </a:ext>
                </a:extLst>
              </a:tr>
              <a:tr h="619231">
                <a:tc>
                  <a:txBody>
                    <a:bodyPr/>
                    <a:lstStyle/>
                    <a:p>
                      <a:pPr algn="ctr">
                        <a:lnSpc>
                          <a:spcPct val="115000"/>
                        </a:lnSpc>
                        <a:spcAft>
                          <a:spcPts val="1000"/>
                        </a:spcAft>
                      </a:pPr>
                      <a:r>
                        <a:rPr lang="en-GB" sz="1600" b="0">
                          <a:effectLst/>
                          <a:latin typeface="Arial" panose="020B0604020202020204" pitchFamily="34" charset="0"/>
                          <a:cs typeface="Arial" panose="020B0604020202020204" pitchFamily="34" charset="0"/>
                        </a:rPr>
                        <a:t>Küçük Yüzey Kusuru</a:t>
                      </a:r>
                      <a:endParaRPr lang="tr-TR" sz="16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GB" sz="1600" b="0">
                          <a:effectLst/>
                          <a:latin typeface="Arial" panose="020B0604020202020204" pitchFamily="34" charset="0"/>
                          <a:cs typeface="Arial" panose="020B0604020202020204" pitchFamily="34" charset="0"/>
                        </a:rPr>
                        <a:t>5mm</a:t>
                      </a:r>
                      <a:endParaRPr lang="tr-TR" sz="16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GB" sz="1600" b="0">
                          <a:effectLst/>
                          <a:latin typeface="Arial" panose="020B0604020202020204" pitchFamily="34" charset="0"/>
                          <a:cs typeface="Arial" panose="020B0604020202020204" pitchFamily="34" charset="0"/>
                        </a:rPr>
                        <a:t>A</a:t>
                      </a:r>
                      <a:endParaRPr lang="tr-TR" sz="16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GB" sz="1600" b="0">
                          <a:effectLst/>
                          <a:latin typeface="Arial" panose="020B0604020202020204" pitchFamily="34" charset="0"/>
                          <a:cs typeface="Arial" panose="020B0604020202020204" pitchFamily="34" charset="0"/>
                        </a:rPr>
                        <a:t>Yüzey Kurulama</a:t>
                      </a:r>
                      <a:endParaRPr lang="tr-TR" sz="16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GB" sz="1600" b="0">
                          <a:effectLst/>
                          <a:latin typeface="Arial" panose="020B0604020202020204" pitchFamily="34" charset="0"/>
                          <a:cs typeface="Arial" panose="020B0604020202020204" pitchFamily="34" charset="0"/>
                        </a:rPr>
                        <a:t>Sikadur 32 veya Eşdeğeri</a:t>
                      </a:r>
                      <a:endParaRPr lang="tr-TR" sz="16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GB" sz="1600" b="0">
                          <a:effectLst/>
                          <a:latin typeface="Arial" panose="020B0604020202020204" pitchFamily="34" charset="0"/>
                          <a:cs typeface="Arial" panose="020B0604020202020204" pitchFamily="34" charset="0"/>
                        </a:rPr>
                        <a:t>Sika Monotop 612 veya Eşdeğeri</a:t>
                      </a:r>
                      <a:endParaRPr lang="tr-TR" sz="16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002"/>
                  </a:ext>
                </a:extLst>
              </a:tr>
              <a:tr h="1251229">
                <a:tc>
                  <a:txBody>
                    <a:bodyPr/>
                    <a:lstStyle/>
                    <a:p>
                      <a:pPr algn="ctr">
                        <a:lnSpc>
                          <a:spcPct val="115000"/>
                        </a:lnSpc>
                        <a:spcAft>
                          <a:spcPts val="1000"/>
                        </a:spcAft>
                      </a:pPr>
                      <a:r>
                        <a:rPr lang="en-GB" sz="1600" b="0" dirty="0" err="1">
                          <a:effectLst/>
                          <a:latin typeface="Arial" panose="020B0604020202020204" pitchFamily="34" charset="0"/>
                          <a:cs typeface="Arial" panose="020B0604020202020204" pitchFamily="34" charset="0"/>
                        </a:rPr>
                        <a:t>Büyük</a:t>
                      </a:r>
                      <a:r>
                        <a:rPr lang="en-GB" sz="1600" b="0" dirty="0">
                          <a:effectLst/>
                          <a:latin typeface="Arial" panose="020B0604020202020204" pitchFamily="34" charset="0"/>
                          <a:cs typeface="Arial" panose="020B0604020202020204" pitchFamily="34" charset="0"/>
                        </a:rPr>
                        <a:t> </a:t>
                      </a:r>
                      <a:r>
                        <a:rPr lang="en-GB" sz="1600" b="0" dirty="0" err="1">
                          <a:effectLst/>
                          <a:latin typeface="Arial" panose="020B0604020202020204" pitchFamily="34" charset="0"/>
                          <a:cs typeface="Arial" panose="020B0604020202020204" pitchFamily="34" charset="0"/>
                        </a:rPr>
                        <a:t>Yüzey</a:t>
                      </a:r>
                      <a:r>
                        <a:rPr lang="en-GB" sz="1600" b="0" dirty="0">
                          <a:effectLst/>
                          <a:latin typeface="Arial" panose="020B0604020202020204" pitchFamily="34" charset="0"/>
                          <a:cs typeface="Arial" panose="020B0604020202020204" pitchFamily="34" charset="0"/>
                        </a:rPr>
                        <a:t> </a:t>
                      </a:r>
                      <a:r>
                        <a:rPr lang="en-GB" sz="1600" b="0" dirty="0" err="1">
                          <a:effectLst/>
                          <a:latin typeface="Arial" panose="020B0604020202020204" pitchFamily="34" charset="0"/>
                          <a:cs typeface="Arial" panose="020B0604020202020204" pitchFamily="34" charset="0"/>
                        </a:rPr>
                        <a:t>Kusuru</a:t>
                      </a:r>
                      <a:r>
                        <a:rPr lang="en-GB" sz="1600" b="0" dirty="0">
                          <a:effectLst/>
                          <a:latin typeface="Arial" panose="020B0604020202020204" pitchFamily="34" charset="0"/>
                          <a:cs typeface="Arial" panose="020B0604020202020204" pitchFamily="34" charset="0"/>
                        </a:rPr>
                        <a:t> </a:t>
                      </a:r>
                      <a:r>
                        <a:rPr lang="tr-TR" sz="1600" b="0" dirty="0">
                          <a:effectLst/>
                          <a:latin typeface="Arial" panose="020B0604020202020204" pitchFamily="34" charset="0"/>
                          <a:cs typeface="Arial" panose="020B0604020202020204" pitchFamily="34" charset="0"/>
                        </a:rPr>
                        <a:t>-</a:t>
                      </a:r>
                      <a:r>
                        <a:rPr lang="en-GB" sz="1600" b="0" dirty="0" err="1">
                          <a:effectLst/>
                          <a:latin typeface="Arial" panose="020B0604020202020204" pitchFamily="34" charset="0"/>
                          <a:cs typeface="Arial" panose="020B0604020202020204" pitchFamily="34" charset="0"/>
                        </a:rPr>
                        <a:t>Derinliği</a:t>
                      </a:r>
                      <a:r>
                        <a:rPr lang="en-GB" sz="1600" b="0" dirty="0">
                          <a:effectLst/>
                          <a:latin typeface="Arial" panose="020B0604020202020204" pitchFamily="34" charset="0"/>
                          <a:cs typeface="Arial" panose="020B0604020202020204" pitchFamily="34" charset="0"/>
                        </a:rPr>
                        <a:t> </a:t>
                      </a:r>
                      <a:r>
                        <a:rPr lang="tr-TR" sz="1600" b="0" dirty="0">
                          <a:effectLst/>
                          <a:latin typeface="Arial" panose="020B0604020202020204" pitchFamily="34" charset="0"/>
                          <a:cs typeface="Arial" panose="020B0604020202020204" pitchFamily="34" charset="0"/>
                        </a:rPr>
                        <a:t>A</a:t>
                      </a:r>
                      <a:r>
                        <a:rPr lang="en-GB" sz="1600" b="0" dirty="0">
                          <a:effectLst/>
                          <a:latin typeface="Arial" panose="020B0604020202020204" pitchFamily="34" charset="0"/>
                          <a:cs typeface="Arial" panose="020B0604020202020204" pitchFamily="34" charset="0"/>
                        </a:rPr>
                        <a:t>z</a:t>
                      </a:r>
                      <a:endParaRPr lang="tr-TR" sz="16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GB" sz="1600" b="0">
                          <a:effectLst/>
                          <a:latin typeface="Arial" panose="020B0604020202020204" pitchFamily="34" charset="0"/>
                          <a:cs typeface="Arial" panose="020B0604020202020204" pitchFamily="34" charset="0"/>
                        </a:rPr>
                        <a:t>40&lt;d&lt;70 mm</a:t>
                      </a:r>
                      <a:endParaRPr lang="tr-TR" sz="16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GB" sz="1600" b="0">
                          <a:effectLst/>
                          <a:latin typeface="Arial" panose="020B0604020202020204" pitchFamily="34" charset="0"/>
                          <a:cs typeface="Arial" panose="020B0604020202020204" pitchFamily="34" charset="0"/>
                        </a:rPr>
                        <a:t>B</a:t>
                      </a:r>
                      <a:endParaRPr lang="tr-TR" sz="16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GB" sz="1600" b="0" dirty="0" err="1">
                          <a:effectLst/>
                          <a:latin typeface="Arial" panose="020B0604020202020204" pitchFamily="34" charset="0"/>
                          <a:cs typeface="Arial" panose="020B0604020202020204" pitchFamily="34" charset="0"/>
                        </a:rPr>
                        <a:t>Kusurlu</a:t>
                      </a:r>
                      <a:r>
                        <a:rPr lang="en-GB" sz="1600" b="0" dirty="0">
                          <a:effectLst/>
                          <a:latin typeface="Arial" panose="020B0604020202020204" pitchFamily="34" charset="0"/>
                          <a:cs typeface="Arial" panose="020B0604020202020204" pitchFamily="34" charset="0"/>
                        </a:rPr>
                        <a:t> </a:t>
                      </a:r>
                      <a:r>
                        <a:rPr lang="en-GB" sz="1600" b="0" dirty="0" err="1">
                          <a:effectLst/>
                          <a:latin typeface="Arial" panose="020B0604020202020204" pitchFamily="34" charset="0"/>
                          <a:cs typeface="Arial" panose="020B0604020202020204" pitchFamily="34" charset="0"/>
                        </a:rPr>
                        <a:t>alanı</a:t>
                      </a:r>
                      <a:r>
                        <a:rPr lang="en-GB" sz="1600" b="0" dirty="0">
                          <a:effectLst/>
                          <a:latin typeface="Arial" panose="020B0604020202020204" pitchFamily="34" charset="0"/>
                          <a:cs typeface="Arial" panose="020B0604020202020204" pitchFamily="34" charset="0"/>
                        </a:rPr>
                        <a:t> </a:t>
                      </a:r>
                      <a:r>
                        <a:rPr lang="en-GB" sz="1600" b="0" dirty="0" err="1">
                          <a:effectLst/>
                          <a:latin typeface="Arial" panose="020B0604020202020204" pitchFamily="34" charset="0"/>
                          <a:cs typeface="Arial" panose="020B0604020202020204" pitchFamily="34" charset="0"/>
                        </a:rPr>
                        <a:t>kesme</a:t>
                      </a:r>
                      <a:r>
                        <a:rPr lang="en-GB" sz="1600" b="0" dirty="0">
                          <a:effectLst/>
                          <a:latin typeface="Arial" panose="020B0604020202020204" pitchFamily="34" charset="0"/>
                          <a:cs typeface="Arial" panose="020B0604020202020204" pitchFamily="34" charset="0"/>
                        </a:rPr>
                        <a:t> + </a:t>
                      </a:r>
                      <a:r>
                        <a:rPr lang="en-GB" sz="1600" b="0" dirty="0" err="1">
                          <a:effectLst/>
                          <a:latin typeface="Arial" panose="020B0604020202020204" pitchFamily="34" charset="0"/>
                          <a:cs typeface="Arial" panose="020B0604020202020204" pitchFamily="34" charset="0"/>
                        </a:rPr>
                        <a:t>Ses</a:t>
                      </a:r>
                      <a:r>
                        <a:rPr lang="en-GB" sz="1600" b="0" dirty="0">
                          <a:effectLst/>
                          <a:latin typeface="Arial" panose="020B0604020202020204" pitchFamily="34" charset="0"/>
                          <a:cs typeface="Arial" panose="020B0604020202020204" pitchFamily="34" charset="0"/>
                        </a:rPr>
                        <a:t> </a:t>
                      </a:r>
                      <a:r>
                        <a:rPr lang="en-GB" sz="1600" b="0" dirty="0" err="1">
                          <a:effectLst/>
                          <a:latin typeface="Arial" panose="020B0604020202020204" pitchFamily="34" charset="0"/>
                          <a:cs typeface="Arial" panose="020B0604020202020204" pitchFamily="34" charset="0"/>
                        </a:rPr>
                        <a:t>ile</a:t>
                      </a:r>
                      <a:r>
                        <a:rPr lang="en-GB" sz="1600" b="0" dirty="0">
                          <a:effectLst/>
                          <a:latin typeface="Arial" panose="020B0604020202020204" pitchFamily="34" charset="0"/>
                          <a:cs typeface="Arial" panose="020B0604020202020204" pitchFamily="34" charset="0"/>
                        </a:rPr>
                        <a:t> </a:t>
                      </a:r>
                      <a:r>
                        <a:rPr lang="en-GB" sz="1600" b="0" dirty="0" err="1">
                          <a:effectLst/>
                          <a:latin typeface="Arial" panose="020B0604020202020204" pitchFamily="34" charset="0"/>
                          <a:cs typeface="Arial" panose="020B0604020202020204" pitchFamily="34" charset="0"/>
                        </a:rPr>
                        <a:t>açığa</a:t>
                      </a:r>
                      <a:r>
                        <a:rPr lang="en-GB" sz="1600" b="0" dirty="0">
                          <a:effectLst/>
                          <a:latin typeface="Arial" panose="020B0604020202020204" pitchFamily="34" charset="0"/>
                          <a:cs typeface="Arial" panose="020B0604020202020204" pitchFamily="34" charset="0"/>
                        </a:rPr>
                        <a:t> </a:t>
                      </a:r>
                      <a:r>
                        <a:rPr lang="en-GB" sz="1600" b="0" dirty="0" err="1">
                          <a:effectLst/>
                          <a:latin typeface="Arial" panose="020B0604020202020204" pitchFamily="34" charset="0"/>
                          <a:cs typeface="Arial" panose="020B0604020202020204" pitchFamily="34" charset="0"/>
                        </a:rPr>
                        <a:t>çıkartma</a:t>
                      </a:r>
                      <a:r>
                        <a:rPr lang="en-GB" sz="1600" b="0" dirty="0">
                          <a:effectLst/>
                          <a:latin typeface="Arial" panose="020B0604020202020204" pitchFamily="34" charset="0"/>
                          <a:cs typeface="Arial" panose="020B0604020202020204" pitchFamily="34" charset="0"/>
                        </a:rPr>
                        <a:t> + </a:t>
                      </a:r>
                      <a:r>
                        <a:rPr lang="en-GB" sz="1600" b="0" dirty="0" err="1">
                          <a:effectLst/>
                          <a:latin typeface="Arial" panose="020B0604020202020204" pitchFamily="34" charset="0"/>
                          <a:cs typeface="Arial" panose="020B0604020202020204" pitchFamily="34" charset="0"/>
                        </a:rPr>
                        <a:t>Yüzey</a:t>
                      </a:r>
                      <a:r>
                        <a:rPr lang="en-GB" sz="1600" b="0" dirty="0">
                          <a:effectLst/>
                          <a:latin typeface="Arial" panose="020B0604020202020204" pitchFamily="34" charset="0"/>
                          <a:cs typeface="Arial" panose="020B0604020202020204" pitchFamily="34" charset="0"/>
                        </a:rPr>
                        <a:t> </a:t>
                      </a:r>
                      <a:r>
                        <a:rPr lang="en-GB" sz="1600" b="0" dirty="0" err="1">
                          <a:effectLst/>
                          <a:latin typeface="Arial" panose="020B0604020202020204" pitchFamily="34" charset="0"/>
                          <a:cs typeface="Arial" panose="020B0604020202020204" pitchFamily="34" charset="0"/>
                        </a:rPr>
                        <a:t>Kurulama</a:t>
                      </a:r>
                      <a:endParaRPr lang="tr-TR" sz="16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GB" sz="1600" b="0">
                          <a:effectLst/>
                          <a:latin typeface="Arial" panose="020B0604020202020204" pitchFamily="34" charset="0"/>
                          <a:cs typeface="Arial" panose="020B0604020202020204" pitchFamily="34" charset="0"/>
                        </a:rPr>
                        <a:t>YKS Concresive 1420</a:t>
                      </a:r>
                      <a:endParaRPr lang="tr-TR" sz="16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GB" sz="1600" b="0">
                          <a:effectLst/>
                          <a:latin typeface="Arial" panose="020B0604020202020204" pitchFamily="34" charset="0"/>
                          <a:cs typeface="Arial" panose="020B0604020202020204" pitchFamily="34" charset="0"/>
                        </a:rPr>
                        <a:t>YKS Emaco S88 veya Eşdeğeri</a:t>
                      </a:r>
                      <a:endParaRPr lang="tr-TR" sz="16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003"/>
                  </a:ext>
                </a:extLst>
              </a:tr>
              <a:tr h="1251229">
                <a:tc>
                  <a:txBody>
                    <a:bodyPr/>
                    <a:lstStyle/>
                    <a:p>
                      <a:pPr algn="ctr">
                        <a:lnSpc>
                          <a:spcPct val="115000"/>
                        </a:lnSpc>
                        <a:spcAft>
                          <a:spcPts val="1000"/>
                        </a:spcAft>
                      </a:pPr>
                      <a:r>
                        <a:rPr lang="en-GB" sz="1600" b="0" dirty="0" err="1">
                          <a:effectLst/>
                          <a:latin typeface="Arial" panose="020B0604020202020204" pitchFamily="34" charset="0"/>
                          <a:cs typeface="Arial" panose="020B0604020202020204" pitchFamily="34" charset="0"/>
                        </a:rPr>
                        <a:t>Büyük</a:t>
                      </a:r>
                      <a:r>
                        <a:rPr lang="en-GB" sz="1600" b="0" dirty="0">
                          <a:effectLst/>
                          <a:latin typeface="Arial" panose="020B0604020202020204" pitchFamily="34" charset="0"/>
                          <a:cs typeface="Arial" panose="020B0604020202020204" pitchFamily="34" charset="0"/>
                        </a:rPr>
                        <a:t> </a:t>
                      </a:r>
                      <a:r>
                        <a:rPr lang="en-GB" sz="1600" b="0" dirty="0" err="1">
                          <a:effectLst/>
                          <a:latin typeface="Arial" panose="020B0604020202020204" pitchFamily="34" charset="0"/>
                          <a:cs typeface="Arial" panose="020B0604020202020204" pitchFamily="34" charset="0"/>
                        </a:rPr>
                        <a:t>Yüzey</a:t>
                      </a:r>
                      <a:r>
                        <a:rPr lang="en-GB" sz="1600" b="0" dirty="0">
                          <a:effectLst/>
                          <a:latin typeface="Arial" panose="020B0604020202020204" pitchFamily="34" charset="0"/>
                          <a:cs typeface="Arial" panose="020B0604020202020204" pitchFamily="34" charset="0"/>
                        </a:rPr>
                        <a:t> </a:t>
                      </a:r>
                      <a:r>
                        <a:rPr lang="en-GB" sz="1600" b="0" dirty="0" err="1">
                          <a:effectLst/>
                          <a:latin typeface="Arial" panose="020B0604020202020204" pitchFamily="34" charset="0"/>
                          <a:cs typeface="Arial" panose="020B0604020202020204" pitchFamily="34" charset="0"/>
                        </a:rPr>
                        <a:t>Kusuru</a:t>
                      </a:r>
                      <a:r>
                        <a:rPr lang="en-GB" sz="1600" b="0" dirty="0">
                          <a:effectLst/>
                          <a:latin typeface="Arial" panose="020B0604020202020204" pitchFamily="34" charset="0"/>
                          <a:cs typeface="Arial" panose="020B0604020202020204" pitchFamily="34" charset="0"/>
                        </a:rPr>
                        <a:t> -</a:t>
                      </a:r>
                      <a:r>
                        <a:rPr lang="en-GB" sz="1600" b="0" dirty="0" err="1">
                          <a:effectLst/>
                          <a:latin typeface="Arial" panose="020B0604020202020204" pitchFamily="34" charset="0"/>
                          <a:cs typeface="Arial" panose="020B0604020202020204" pitchFamily="34" charset="0"/>
                        </a:rPr>
                        <a:t>Derinliği</a:t>
                      </a:r>
                      <a:r>
                        <a:rPr lang="en-GB" sz="1600" b="0" dirty="0">
                          <a:effectLst/>
                          <a:latin typeface="Arial" panose="020B0604020202020204" pitchFamily="34" charset="0"/>
                          <a:cs typeface="Arial" panose="020B0604020202020204" pitchFamily="34" charset="0"/>
                        </a:rPr>
                        <a:t> </a:t>
                      </a:r>
                      <a:r>
                        <a:rPr lang="tr-TR" sz="1600" b="0" dirty="0">
                          <a:effectLst/>
                          <a:latin typeface="Arial" panose="020B0604020202020204" pitchFamily="34" charset="0"/>
                          <a:cs typeface="Arial" panose="020B0604020202020204" pitchFamily="34" charset="0"/>
                        </a:rPr>
                        <a:t>F</a:t>
                      </a:r>
                      <a:r>
                        <a:rPr lang="en-GB" sz="1600" b="0" dirty="0" err="1">
                          <a:effectLst/>
                          <a:latin typeface="Arial" panose="020B0604020202020204" pitchFamily="34" charset="0"/>
                          <a:cs typeface="Arial" panose="020B0604020202020204" pitchFamily="34" charset="0"/>
                        </a:rPr>
                        <a:t>azla</a:t>
                      </a:r>
                      <a:endParaRPr lang="tr-TR" sz="16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GB" sz="1600" b="0">
                          <a:effectLst/>
                          <a:latin typeface="Arial" panose="020B0604020202020204" pitchFamily="34" charset="0"/>
                          <a:cs typeface="Arial" panose="020B0604020202020204" pitchFamily="34" charset="0"/>
                        </a:rPr>
                        <a:t>d&gt;70 mm</a:t>
                      </a:r>
                      <a:endParaRPr lang="tr-TR" sz="16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GB" sz="1600" b="0">
                          <a:effectLst/>
                          <a:latin typeface="Arial" panose="020B0604020202020204" pitchFamily="34" charset="0"/>
                          <a:cs typeface="Arial" panose="020B0604020202020204" pitchFamily="34" charset="0"/>
                        </a:rPr>
                        <a:t>C</a:t>
                      </a:r>
                      <a:endParaRPr lang="tr-TR" sz="16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GB" sz="1600" b="0" dirty="0" err="1">
                          <a:effectLst/>
                          <a:latin typeface="Arial" panose="020B0604020202020204" pitchFamily="34" charset="0"/>
                          <a:cs typeface="Arial" panose="020B0604020202020204" pitchFamily="34" charset="0"/>
                        </a:rPr>
                        <a:t>Yukarıdaki</a:t>
                      </a:r>
                      <a:r>
                        <a:rPr lang="tr-TR" sz="1600" b="0" dirty="0">
                          <a:effectLst/>
                          <a:latin typeface="Arial" panose="020B0604020202020204" pitchFamily="34" charset="0"/>
                          <a:cs typeface="Arial" panose="020B0604020202020204" pitchFamily="34" charset="0"/>
                        </a:rPr>
                        <a:t> </a:t>
                      </a:r>
                      <a:r>
                        <a:rPr lang="en-GB" sz="1600" b="0" dirty="0" err="1">
                          <a:effectLst/>
                          <a:latin typeface="Arial" panose="020B0604020202020204" pitchFamily="34" charset="0"/>
                          <a:cs typeface="Arial" panose="020B0604020202020204" pitchFamily="34" charset="0"/>
                        </a:rPr>
                        <a:t>lere</a:t>
                      </a:r>
                      <a:r>
                        <a:rPr lang="en-GB" sz="1600" b="0" dirty="0">
                          <a:effectLst/>
                          <a:latin typeface="Arial" panose="020B0604020202020204" pitchFamily="34" charset="0"/>
                          <a:cs typeface="Arial" panose="020B0604020202020204" pitchFamily="34" charset="0"/>
                        </a:rPr>
                        <a:t> </a:t>
                      </a:r>
                      <a:r>
                        <a:rPr lang="en-GB" sz="1600" b="0" dirty="0" err="1">
                          <a:effectLst/>
                          <a:latin typeface="Arial" panose="020B0604020202020204" pitchFamily="34" charset="0"/>
                          <a:cs typeface="Arial" panose="020B0604020202020204" pitchFamily="34" charset="0"/>
                        </a:rPr>
                        <a:t>ilave</a:t>
                      </a:r>
                      <a:r>
                        <a:rPr lang="en-GB" sz="1600" b="0" dirty="0">
                          <a:effectLst/>
                          <a:latin typeface="Arial" panose="020B0604020202020204" pitchFamily="34" charset="0"/>
                          <a:cs typeface="Arial" panose="020B0604020202020204" pitchFamily="34" charset="0"/>
                        </a:rPr>
                        <a:t> + </a:t>
                      </a:r>
                      <a:r>
                        <a:rPr lang="tr-TR" sz="1600" b="0" dirty="0">
                          <a:effectLst/>
                          <a:latin typeface="Arial" panose="020B0604020202020204" pitchFamily="34" charset="0"/>
                          <a:cs typeface="Arial" panose="020B0604020202020204" pitchFamily="34" charset="0"/>
                        </a:rPr>
                        <a:t>Demirleme İşlemi</a:t>
                      </a:r>
                      <a:endParaRPr lang="tr-TR" sz="16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GB" sz="1600" b="0">
                          <a:effectLst/>
                          <a:latin typeface="Arial" panose="020B0604020202020204" pitchFamily="34" charset="0"/>
                          <a:cs typeface="Arial" panose="020B0604020202020204" pitchFamily="34" charset="0"/>
                        </a:rPr>
                        <a:t>Sikadur 32 veya Eşdeğeri</a:t>
                      </a:r>
                      <a:endParaRPr lang="tr-TR" sz="16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GB" sz="1600" b="0" dirty="0" err="1">
                          <a:effectLst/>
                          <a:latin typeface="Arial" panose="020B0604020202020204" pitchFamily="34" charset="0"/>
                          <a:cs typeface="Arial" panose="020B0604020202020204" pitchFamily="34" charset="0"/>
                        </a:rPr>
                        <a:t>Beton</a:t>
                      </a:r>
                      <a:endParaRPr lang="tr-TR" sz="16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10" name="Alt Başlık 2"/>
          <p:cNvSpPr>
            <a:spLocks noGrp="1"/>
          </p:cNvSpPr>
          <p:nvPr>
            <p:ph type="subTitle" idx="1"/>
          </p:nvPr>
        </p:nvSpPr>
        <p:spPr>
          <a:xfrm>
            <a:off x="515938" y="799046"/>
            <a:ext cx="10761662" cy="5553084"/>
          </a:xfrm>
        </p:spPr>
        <p:txBody>
          <a:bodyPr>
            <a:noAutofit/>
          </a:bodyPr>
          <a:lstStyle/>
          <a:p>
            <a:r>
              <a:rPr lang="en-US" sz="1800" b="1" dirty="0" err="1">
                <a:solidFill>
                  <a:schemeClr val="tx1"/>
                </a:solidFill>
              </a:rPr>
              <a:t>Onarım</a:t>
            </a:r>
            <a:r>
              <a:rPr lang="en-US" sz="1800" b="1" dirty="0">
                <a:solidFill>
                  <a:schemeClr val="tx1"/>
                </a:solidFill>
              </a:rPr>
              <a:t> </a:t>
            </a:r>
            <a:r>
              <a:rPr lang="en-US" sz="1800" b="1" dirty="0" err="1">
                <a:solidFill>
                  <a:schemeClr val="tx1"/>
                </a:solidFill>
              </a:rPr>
              <a:t>Yöntem</a:t>
            </a:r>
            <a:r>
              <a:rPr lang="tr-TR" sz="1800" b="1" dirty="0">
                <a:solidFill>
                  <a:schemeClr val="tx1"/>
                </a:solidFill>
              </a:rPr>
              <a:t> i </a:t>
            </a:r>
            <a:r>
              <a:rPr lang="tr-TR" sz="1800" b="1" dirty="0" err="1">
                <a:solidFill>
                  <a:schemeClr val="tx1"/>
                </a:solidFill>
              </a:rPr>
              <a:t>Tabloso</a:t>
            </a:r>
            <a:endParaRPr lang="tr-TR" sz="1800" b="1" dirty="0">
              <a:solidFill>
                <a:schemeClr val="tx1"/>
              </a:solidFill>
            </a:endParaRPr>
          </a:p>
          <a:p>
            <a:r>
              <a:rPr lang="tr-TR" sz="1800" b="1" dirty="0">
                <a:solidFill>
                  <a:schemeClr val="tx1"/>
                </a:solidFill>
              </a:rPr>
              <a:t>Beton yüzey kusurları ve onarım yöntemleri türleri aşağıdaki tabloda liste halinde açıklanmıştır. </a:t>
            </a:r>
          </a:p>
          <a:p>
            <a:r>
              <a:rPr lang="en-GB" sz="1800" b="1" dirty="0">
                <a:solidFill>
                  <a:schemeClr val="tx1"/>
                </a:solidFill>
              </a:rPr>
              <a:t> </a:t>
            </a:r>
            <a:endParaRPr lang="tr-TR" sz="1800" b="1" dirty="0">
              <a:solidFill>
                <a:schemeClr val="tx1"/>
              </a:solidFill>
            </a:endParaRPr>
          </a:p>
          <a:p>
            <a:endParaRPr lang="tr-TR" sz="1800" dirty="0">
              <a:solidFill>
                <a:schemeClr val="tx1"/>
              </a:solidFill>
            </a:endParaRPr>
          </a:p>
          <a:p>
            <a:endParaRPr lang="tr-TR" sz="1800" dirty="0">
              <a:solidFill>
                <a:schemeClr val="tx1"/>
              </a:solidFill>
            </a:endParaRPr>
          </a:p>
          <a:p>
            <a:endParaRPr lang="tr-TR" sz="1800" dirty="0">
              <a:solidFill>
                <a:schemeClr val="tx1"/>
              </a:solidFill>
            </a:endParaRPr>
          </a:p>
          <a:p>
            <a:endParaRPr lang="tr-TR" sz="1800" dirty="0">
              <a:solidFill>
                <a:schemeClr val="tx1"/>
              </a:solidFill>
            </a:endParaRPr>
          </a:p>
          <a:p>
            <a:endParaRPr lang="tr-TR" sz="1800" dirty="0">
              <a:solidFill>
                <a:schemeClr val="tx1"/>
              </a:solidFill>
            </a:endParaRPr>
          </a:p>
          <a:p>
            <a:endParaRPr lang="tr-TR" sz="1800" dirty="0">
              <a:solidFill>
                <a:schemeClr val="tx1"/>
              </a:solidFill>
            </a:endParaRPr>
          </a:p>
        </p:txBody>
      </p:sp>
      <p:sp>
        <p:nvSpPr>
          <p:cNvPr id="5" name="Metin kutusu 4"/>
          <p:cNvSpPr txBox="1"/>
          <p:nvPr/>
        </p:nvSpPr>
        <p:spPr>
          <a:xfrm>
            <a:off x="6780628" y="3460652"/>
            <a:ext cx="966879" cy="379828"/>
          </a:xfrm>
          <a:prstGeom prst="rect">
            <a:avLst/>
          </a:prstGeom>
          <a:solidFill>
            <a:schemeClr val="bg1">
              <a:lumMod val="85000"/>
            </a:schemeClr>
          </a:solidFill>
        </p:spPr>
        <p:txBody>
          <a:bodyPr wrap="square" rtlCol="0">
            <a:spAutoFit/>
          </a:bodyPr>
          <a:lstStyle/>
          <a:p>
            <a:r>
              <a:rPr lang="tr-TR" dirty="0"/>
              <a:t>BASF</a:t>
            </a:r>
          </a:p>
        </p:txBody>
      </p:sp>
      <p:sp>
        <p:nvSpPr>
          <p:cNvPr id="13" name="Metin kutusu 12"/>
          <p:cNvSpPr txBox="1"/>
          <p:nvPr/>
        </p:nvSpPr>
        <p:spPr>
          <a:xfrm>
            <a:off x="8014122" y="3671668"/>
            <a:ext cx="681385" cy="379828"/>
          </a:xfrm>
          <a:prstGeom prst="rect">
            <a:avLst/>
          </a:prstGeom>
          <a:solidFill>
            <a:schemeClr val="accent4">
              <a:lumMod val="75000"/>
            </a:schemeClr>
          </a:solidFill>
        </p:spPr>
        <p:txBody>
          <a:bodyPr wrap="square" rtlCol="0">
            <a:spAutoFit/>
          </a:bodyPr>
          <a:lstStyle/>
          <a:p>
            <a:r>
              <a:rPr lang="tr-TR" dirty="0"/>
              <a:t>BASF</a:t>
            </a:r>
          </a:p>
        </p:txBody>
      </p:sp>
      <p:sp>
        <p:nvSpPr>
          <p:cNvPr id="14" name="Metin kutusu 13"/>
          <p:cNvSpPr txBox="1"/>
          <p:nvPr/>
        </p:nvSpPr>
        <p:spPr>
          <a:xfrm>
            <a:off x="4375053" y="3654697"/>
            <a:ext cx="2278966" cy="369332"/>
          </a:xfrm>
          <a:prstGeom prst="rect">
            <a:avLst/>
          </a:prstGeom>
          <a:solidFill>
            <a:schemeClr val="bg1">
              <a:lumMod val="85000"/>
            </a:schemeClr>
          </a:solidFill>
        </p:spPr>
        <p:txBody>
          <a:bodyPr wrap="square" rtlCol="0">
            <a:spAutoFit/>
          </a:bodyPr>
          <a:lstStyle/>
          <a:p>
            <a:r>
              <a:rPr lang="tr-TR" dirty="0"/>
              <a:t>Sağlam betonu açığa</a:t>
            </a:r>
          </a:p>
        </p:txBody>
      </p:sp>
    </p:spTree>
    <p:extLst>
      <p:ext uri="{BB962C8B-B14F-4D97-AF65-F5344CB8AC3E}">
        <p14:creationId xmlns:p14="http://schemas.microsoft.com/office/powerpoint/2010/main" val="8819716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2" name="Dikdörtgen 1"/>
          <p:cNvSpPr/>
          <p:nvPr/>
        </p:nvSpPr>
        <p:spPr>
          <a:xfrm>
            <a:off x="0" y="149902"/>
            <a:ext cx="10028420" cy="58461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5556" y="207602"/>
            <a:ext cx="1910796" cy="526916"/>
          </a:xfrm>
          <a:prstGeom prst="rect">
            <a:avLst/>
          </a:prstGeom>
        </p:spPr>
      </p:pic>
      <p:sp>
        <p:nvSpPr>
          <p:cNvPr id="6" name="Dikdörtgen 5"/>
          <p:cNvSpPr/>
          <p:nvPr/>
        </p:nvSpPr>
        <p:spPr>
          <a:xfrm>
            <a:off x="0" y="6640642"/>
            <a:ext cx="12192001" cy="9243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11692329" y="6474500"/>
            <a:ext cx="354024" cy="39474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p:cNvSpPr txBox="1"/>
          <p:nvPr/>
        </p:nvSpPr>
        <p:spPr>
          <a:xfrm>
            <a:off x="11673528" y="6488668"/>
            <a:ext cx="415498" cy="369332"/>
          </a:xfrm>
          <a:prstGeom prst="rect">
            <a:avLst/>
          </a:prstGeom>
          <a:noFill/>
        </p:spPr>
        <p:txBody>
          <a:bodyPr wrap="none" rtlCol="0">
            <a:spAutoFit/>
          </a:bodyPr>
          <a:lstStyle/>
          <a:p>
            <a:r>
              <a:rPr lang="tr-TR" b="1" dirty="0">
                <a:solidFill>
                  <a:schemeClr val="bg1"/>
                </a:solidFill>
              </a:rPr>
              <a:t>41</a:t>
            </a:r>
          </a:p>
        </p:txBody>
      </p:sp>
      <p:sp>
        <p:nvSpPr>
          <p:cNvPr id="9" name="Alt Başlık 2"/>
          <p:cNvSpPr txBox="1">
            <a:spLocks/>
          </p:cNvSpPr>
          <p:nvPr/>
        </p:nvSpPr>
        <p:spPr>
          <a:xfrm>
            <a:off x="212361" y="252572"/>
            <a:ext cx="8043978" cy="481946"/>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3200" kern="1200">
                <a:solidFill>
                  <a:schemeClr val="bg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endParaRPr lang="tr-TR" sz="2800" dirty="0">
              <a:latin typeface="Arial Narrow" panose="020B0606020202030204" pitchFamily="34" charset="0"/>
            </a:endParaRPr>
          </a:p>
        </p:txBody>
      </p:sp>
      <p:graphicFrame>
        <p:nvGraphicFramePr>
          <p:cNvPr id="10" name="Tablo 9"/>
          <p:cNvGraphicFramePr>
            <a:graphicFrameLocks noGrp="1"/>
          </p:cNvGraphicFramePr>
          <p:nvPr>
            <p:extLst>
              <p:ext uri="{D42A27DB-BD31-4B8C-83A1-F6EECF244321}">
                <p14:modId xmlns:p14="http://schemas.microsoft.com/office/powerpoint/2010/main" val="2548344604"/>
              </p:ext>
            </p:extLst>
          </p:nvPr>
        </p:nvGraphicFramePr>
        <p:xfrm>
          <a:off x="515938" y="2252869"/>
          <a:ext cx="9512482" cy="2358888"/>
        </p:xfrm>
        <a:graphic>
          <a:graphicData uri="http://schemas.openxmlformats.org/drawingml/2006/table">
            <a:tbl>
              <a:tblPr firstRow="1" firstCol="1" lastRow="1" lastCol="1" bandRow="1" bandCol="1">
                <a:tableStyleId>{00A15C55-8517-42AA-B614-E9B94910E393}</a:tableStyleId>
              </a:tblPr>
              <a:tblGrid>
                <a:gridCol w="1548637">
                  <a:extLst>
                    <a:ext uri="{9D8B030D-6E8A-4147-A177-3AD203B41FA5}">
                      <a16:colId xmlns:a16="http://schemas.microsoft.com/office/drawing/2014/main" val="20000"/>
                    </a:ext>
                  </a:extLst>
                </a:gridCol>
                <a:gridCol w="1354486">
                  <a:extLst>
                    <a:ext uri="{9D8B030D-6E8A-4147-A177-3AD203B41FA5}">
                      <a16:colId xmlns:a16="http://schemas.microsoft.com/office/drawing/2014/main" val="20001"/>
                    </a:ext>
                  </a:extLst>
                </a:gridCol>
                <a:gridCol w="1114064">
                  <a:extLst>
                    <a:ext uri="{9D8B030D-6E8A-4147-A177-3AD203B41FA5}">
                      <a16:colId xmlns:a16="http://schemas.microsoft.com/office/drawing/2014/main" val="20002"/>
                    </a:ext>
                  </a:extLst>
                </a:gridCol>
                <a:gridCol w="2097764">
                  <a:extLst>
                    <a:ext uri="{9D8B030D-6E8A-4147-A177-3AD203B41FA5}">
                      <a16:colId xmlns:a16="http://schemas.microsoft.com/office/drawing/2014/main" val="20003"/>
                    </a:ext>
                  </a:extLst>
                </a:gridCol>
                <a:gridCol w="1429744">
                  <a:extLst>
                    <a:ext uri="{9D8B030D-6E8A-4147-A177-3AD203B41FA5}">
                      <a16:colId xmlns:a16="http://schemas.microsoft.com/office/drawing/2014/main" val="20004"/>
                    </a:ext>
                  </a:extLst>
                </a:gridCol>
                <a:gridCol w="1967787">
                  <a:extLst>
                    <a:ext uri="{9D8B030D-6E8A-4147-A177-3AD203B41FA5}">
                      <a16:colId xmlns:a16="http://schemas.microsoft.com/office/drawing/2014/main" val="20005"/>
                    </a:ext>
                  </a:extLst>
                </a:gridCol>
              </a:tblGrid>
              <a:tr h="585480">
                <a:tc>
                  <a:txBody>
                    <a:bodyPr/>
                    <a:lstStyle/>
                    <a:p>
                      <a:pPr algn="ctr" fontAlgn="base">
                        <a:lnSpc>
                          <a:spcPts val="1500"/>
                        </a:lnSpc>
                        <a:spcAft>
                          <a:spcPts val="0"/>
                        </a:spcAft>
                        <a:tabLst>
                          <a:tab pos="191135" algn="l"/>
                          <a:tab pos="367030" algn="l"/>
                          <a:tab pos="457200" algn="l"/>
                          <a:tab pos="571500" algn="l"/>
                        </a:tabLst>
                      </a:pPr>
                      <a:r>
                        <a:rPr lang="en-GB" sz="1700" b="0" dirty="0" err="1">
                          <a:effectLst/>
                          <a:latin typeface="Arial" panose="020B0604020202020204" pitchFamily="34" charset="0"/>
                          <a:cs typeface="Arial" panose="020B0604020202020204" pitchFamily="34" charset="0"/>
                        </a:rPr>
                        <a:t>Kusur</a:t>
                      </a:r>
                      <a:r>
                        <a:rPr lang="en-GB" sz="1700" b="0" dirty="0">
                          <a:effectLst/>
                          <a:latin typeface="Arial" panose="020B0604020202020204" pitchFamily="34" charset="0"/>
                          <a:cs typeface="Arial" panose="020B0604020202020204" pitchFamily="34" charset="0"/>
                        </a:rPr>
                        <a:t> Tipi</a:t>
                      </a:r>
                      <a:endParaRPr lang="tr-TR" sz="1700" b="0" dirty="0">
                        <a:effectLst/>
                        <a:latin typeface="Arial" panose="020B0604020202020204" pitchFamily="34" charset="0"/>
                        <a:ea typeface="Calibri" panose="020F0502020204030204" pitchFamily="34" charset="0"/>
                        <a:cs typeface="Arial" panose="020B0604020202020204" pitchFamily="34" charset="0"/>
                      </a:endParaRPr>
                    </a:p>
                  </a:txBody>
                  <a:tcPr marL="109659" marR="109659" marT="0" marB="0" anchor="ctr"/>
                </a:tc>
                <a:tc>
                  <a:txBody>
                    <a:bodyPr/>
                    <a:lstStyle/>
                    <a:p>
                      <a:pPr algn="ctr" fontAlgn="base">
                        <a:lnSpc>
                          <a:spcPts val="1500"/>
                        </a:lnSpc>
                        <a:spcAft>
                          <a:spcPts val="0"/>
                        </a:spcAft>
                        <a:tabLst>
                          <a:tab pos="191135" algn="l"/>
                          <a:tab pos="367030" algn="l"/>
                          <a:tab pos="457200" algn="l"/>
                          <a:tab pos="571500" algn="l"/>
                        </a:tabLst>
                      </a:pPr>
                      <a:r>
                        <a:rPr lang="en-GB" sz="1700" b="0">
                          <a:effectLst/>
                          <a:latin typeface="Arial" panose="020B0604020202020204" pitchFamily="34" charset="0"/>
                          <a:cs typeface="Arial" panose="020B0604020202020204" pitchFamily="34" charset="0"/>
                        </a:rPr>
                        <a:t>Kriter</a:t>
                      </a:r>
                      <a:endParaRPr lang="tr-TR" sz="1700" b="0">
                        <a:effectLst/>
                        <a:latin typeface="Arial" panose="020B0604020202020204" pitchFamily="34" charset="0"/>
                        <a:ea typeface="Calibri" panose="020F0502020204030204" pitchFamily="34" charset="0"/>
                        <a:cs typeface="Arial" panose="020B0604020202020204" pitchFamily="34" charset="0"/>
                      </a:endParaRPr>
                    </a:p>
                  </a:txBody>
                  <a:tcPr marL="109659" marR="109659" marT="0" marB="0" anchor="ctr"/>
                </a:tc>
                <a:tc>
                  <a:txBody>
                    <a:bodyPr/>
                    <a:lstStyle/>
                    <a:p>
                      <a:pPr algn="ctr" fontAlgn="base">
                        <a:lnSpc>
                          <a:spcPts val="1500"/>
                        </a:lnSpc>
                        <a:spcAft>
                          <a:spcPts val="0"/>
                        </a:spcAft>
                        <a:tabLst>
                          <a:tab pos="191135" algn="l"/>
                          <a:tab pos="367030" algn="l"/>
                          <a:tab pos="457200" algn="l"/>
                          <a:tab pos="571500" algn="l"/>
                        </a:tabLst>
                      </a:pPr>
                      <a:r>
                        <a:rPr lang="en-GB" sz="1700" b="0">
                          <a:effectLst/>
                          <a:latin typeface="Arial" panose="020B0604020202020204" pitchFamily="34" charset="0"/>
                          <a:cs typeface="Arial" panose="020B0604020202020204" pitchFamily="34" charset="0"/>
                        </a:rPr>
                        <a:t>Onarım Yöntemi</a:t>
                      </a:r>
                      <a:endParaRPr lang="tr-TR" sz="1700" b="0">
                        <a:effectLst/>
                        <a:latin typeface="Arial" panose="020B0604020202020204" pitchFamily="34" charset="0"/>
                        <a:ea typeface="Calibri" panose="020F0502020204030204" pitchFamily="34" charset="0"/>
                        <a:cs typeface="Arial" panose="020B0604020202020204" pitchFamily="34" charset="0"/>
                      </a:endParaRPr>
                    </a:p>
                  </a:txBody>
                  <a:tcPr marL="109659" marR="109659" marT="0" marB="0" anchor="ctr"/>
                </a:tc>
                <a:tc>
                  <a:txBody>
                    <a:bodyPr/>
                    <a:lstStyle/>
                    <a:p>
                      <a:pPr algn="ctr" fontAlgn="base">
                        <a:lnSpc>
                          <a:spcPts val="1500"/>
                        </a:lnSpc>
                        <a:spcAft>
                          <a:spcPts val="0"/>
                        </a:spcAft>
                        <a:tabLst>
                          <a:tab pos="191135" algn="l"/>
                          <a:tab pos="367030" algn="l"/>
                          <a:tab pos="457200" algn="l"/>
                          <a:tab pos="571500" algn="l"/>
                        </a:tabLst>
                      </a:pPr>
                      <a:r>
                        <a:rPr lang="en-GB" sz="1700" b="0">
                          <a:effectLst/>
                          <a:latin typeface="Arial" panose="020B0604020202020204" pitchFamily="34" charset="0"/>
                          <a:cs typeface="Arial" panose="020B0604020202020204" pitchFamily="34" charset="0"/>
                        </a:rPr>
                        <a:t>Uygulama Yöntemi</a:t>
                      </a:r>
                      <a:endParaRPr lang="tr-TR" sz="1700" b="0">
                        <a:effectLst/>
                        <a:latin typeface="Arial" panose="020B0604020202020204" pitchFamily="34" charset="0"/>
                        <a:ea typeface="Calibri" panose="020F0502020204030204" pitchFamily="34" charset="0"/>
                        <a:cs typeface="Arial" panose="020B0604020202020204" pitchFamily="34" charset="0"/>
                      </a:endParaRPr>
                    </a:p>
                  </a:txBody>
                  <a:tcPr marL="109659" marR="109659" marT="0" marB="0" anchor="ctr"/>
                </a:tc>
                <a:tc>
                  <a:txBody>
                    <a:bodyPr/>
                    <a:lstStyle/>
                    <a:p>
                      <a:pPr algn="ctr" fontAlgn="base">
                        <a:lnSpc>
                          <a:spcPts val="1500"/>
                        </a:lnSpc>
                        <a:spcAft>
                          <a:spcPts val="0"/>
                        </a:spcAft>
                        <a:tabLst>
                          <a:tab pos="191135" algn="l"/>
                          <a:tab pos="367030" algn="l"/>
                          <a:tab pos="457200" algn="l"/>
                          <a:tab pos="571500" algn="l"/>
                        </a:tabLst>
                      </a:pPr>
                      <a:r>
                        <a:rPr lang="en-GB" sz="1700" b="0">
                          <a:effectLst/>
                          <a:latin typeface="Arial" panose="020B0604020202020204" pitchFamily="34" charset="0"/>
                          <a:cs typeface="Arial" panose="020B0604020202020204" pitchFamily="34" charset="0"/>
                        </a:rPr>
                        <a:t>Cap Seal Material</a:t>
                      </a:r>
                      <a:endParaRPr lang="tr-TR" sz="1700" b="0">
                        <a:effectLst/>
                        <a:latin typeface="Arial" panose="020B0604020202020204" pitchFamily="34" charset="0"/>
                        <a:ea typeface="Calibri" panose="020F0502020204030204" pitchFamily="34" charset="0"/>
                        <a:cs typeface="Arial" panose="020B0604020202020204" pitchFamily="34" charset="0"/>
                      </a:endParaRPr>
                    </a:p>
                  </a:txBody>
                  <a:tcPr marL="109659" marR="109659" marT="0" marB="0" anchor="ctr"/>
                </a:tc>
                <a:tc>
                  <a:txBody>
                    <a:bodyPr/>
                    <a:lstStyle/>
                    <a:p>
                      <a:pPr algn="ctr" fontAlgn="base">
                        <a:lnSpc>
                          <a:spcPts val="1500"/>
                        </a:lnSpc>
                        <a:spcAft>
                          <a:spcPts val="0"/>
                        </a:spcAft>
                        <a:tabLst>
                          <a:tab pos="191135" algn="l"/>
                          <a:tab pos="367030" algn="l"/>
                          <a:tab pos="457200" algn="l"/>
                          <a:tab pos="571500" algn="l"/>
                        </a:tabLst>
                      </a:pPr>
                      <a:r>
                        <a:rPr lang="en-GB" sz="1700" b="0">
                          <a:effectLst/>
                          <a:latin typeface="Arial" panose="020B0604020202020204" pitchFamily="34" charset="0"/>
                          <a:cs typeface="Arial" panose="020B0604020202020204" pitchFamily="34" charset="0"/>
                        </a:rPr>
                        <a:t>Enjeksiyon / Kaplama</a:t>
                      </a:r>
                      <a:endParaRPr lang="tr-TR" sz="1700" b="0">
                        <a:effectLst/>
                        <a:latin typeface="Arial" panose="020B0604020202020204" pitchFamily="34" charset="0"/>
                        <a:ea typeface="Calibri" panose="020F0502020204030204" pitchFamily="34" charset="0"/>
                        <a:cs typeface="Arial" panose="020B0604020202020204" pitchFamily="34" charset="0"/>
                      </a:endParaRPr>
                    </a:p>
                  </a:txBody>
                  <a:tcPr marL="109659" marR="109659" marT="0" marB="0" anchor="ctr"/>
                </a:tc>
                <a:extLst>
                  <a:ext uri="{0D108BD9-81ED-4DB2-BD59-A6C34878D82A}">
                    <a16:rowId xmlns:a16="http://schemas.microsoft.com/office/drawing/2014/main" val="10000"/>
                  </a:ext>
                </a:extLst>
              </a:tr>
              <a:tr h="886704">
                <a:tc>
                  <a:txBody>
                    <a:bodyPr/>
                    <a:lstStyle/>
                    <a:p>
                      <a:pPr algn="ctr" fontAlgn="base">
                        <a:lnSpc>
                          <a:spcPts val="1500"/>
                        </a:lnSpc>
                        <a:spcAft>
                          <a:spcPts val="0"/>
                        </a:spcAft>
                        <a:tabLst>
                          <a:tab pos="191135" algn="l"/>
                          <a:tab pos="367030" algn="l"/>
                          <a:tab pos="457200" algn="l"/>
                          <a:tab pos="571500" algn="l"/>
                        </a:tabLst>
                      </a:pPr>
                      <a:r>
                        <a:rPr lang="en-GB" sz="1700" b="0">
                          <a:effectLst/>
                          <a:latin typeface="Arial" panose="020B0604020202020204" pitchFamily="34" charset="0"/>
                          <a:cs typeface="Arial" panose="020B0604020202020204" pitchFamily="34" charset="0"/>
                        </a:rPr>
                        <a:t>Büyük Çatlaklar</a:t>
                      </a:r>
                      <a:endParaRPr lang="tr-TR" sz="1700" b="0">
                        <a:effectLst/>
                        <a:latin typeface="Arial" panose="020B0604020202020204" pitchFamily="34" charset="0"/>
                        <a:ea typeface="Calibri" panose="020F0502020204030204" pitchFamily="34" charset="0"/>
                        <a:cs typeface="Arial" panose="020B0604020202020204" pitchFamily="34" charset="0"/>
                      </a:endParaRPr>
                    </a:p>
                  </a:txBody>
                  <a:tcPr marL="109659" marR="109659" marT="0" marB="0" anchor="ctr"/>
                </a:tc>
                <a:tc>
                  <a:txBody>
                    <a:bodyPr/>
                    <a:lstStyle/>
                    <a:p>
                      <a:pPr algn="ctr" fontAlgn="base">
                        <a:lnSpc>
                          <a:spcPts val="1500"/>
                        </a:lnSpc>
                        <a:spcAft>
                          <a:spcPts val="0"/>
                        </a:spcAft>
                        <a:tabLst>
                          <a:tab pos="191135" algn="l"/>
                          <a:tab pos="367030" algn="l"/>
                          <a:tab pos="457200" algn="l"/>
                          <a:tab pos="571500" algn="l"/>
                        </a:tabLst>
                      </a:pPr>
                      <a:r>
                        <a:rPr lang="en-GB" sz="1700" b="0">
                          <a:effectLst/>
                          <a:latin typeface="Arial" panose="020B0604020202020204" pitchFamily="34" charset="0"/>
                          <a:cs typeface="Arial" panose="020B0604020202020204" pitchFamily="34" charset="0"/>
                        </a:rPr>
                        <a:t>w </a:t>
                      </a:r>
                      <a:r>
                        <a:rPr lang="en-GB" sz="1700" b="0">
                          <a:effectLst/>
                          <a:latin typeface="Arial" panose="020B0604020202020204" pitchFamily="34" charset="0"/>
                          <a:cs typeface="Arial" panose="020B0604020202020204" pitchFamily="34" charset="0"/>
                          <a:sym typeface="Symbol" panose="05050102010706020507" pitchFamily="18" charset="2"/>
                        </a:rPr>
                        <a:t></a:t>
                      </a:r>
                      <a:r>
                        <a:rPr lang="en-GB" sz="1700" b="0">
                          <a:effectLst/>
                          <a:latin typeface="Arial" panose="020B0604020202020204" pitchFamily="34" charset="0"/>
                          <a:cs typeface="Arial" panose="020B0604020202020204" pitchFamily="34" charset="0"/>
                        </a:rPr>
                        <a:t> 0.15 mm</a:t>
                      </a:r>
                      <a:endParaRPr lang="tr-TR" sz="1700" b="0">
                        <a:effectLst/>
                        <a:latin typeface="Arial" panose="020B0604020202020204" pitchFamily="34" charset="0"/>
                        <a:ea typeface="Calibri" panose="020F0502020204030204" pitchFamily="34" charset="0"/>
                        <a:cs typeface="Arial" panose="020B0604020202020204" pitchFamily="34" charset="0"/>
                      </a:endParaRPr>
                    </a:p>
                  </a:txBody>
                  <a:tcPr marL="109659" marR="109659" marT="0" marB="0" anchor="ctr"/>
                </a:tc>
                <a:tc>
                  <a:txBody>
                    <a:bodyPr/>
                    <a:lstStyle/>
                    <a:p>
                      <a:pPr algn="ctr" fontAlgn="base">
                        <a:lnSpc>
                          <a:spcPts val="1500"/>
                        </a:lnSpc>
                        <a:spcAft>
                          <a:spcPts val="0"/>
                        </a:spcAft>
                        <a:tabLst>
                          <a:tab pos="191135" algn="l"/>
                          <a:tab pos="367030" algn="l"/>
                          <a:tab pos="457200" algn="l"/>
                          <a:tab pos="571500" algn="l"/>
                        </a:tabLst>
                      </a:pPr>
                      <a:r>
                        <a:rPr lang="en-GB" sz="1700" b="0">
                          <a:effectLst/>
                          <a:latin typeface="Arial" panose="020B0604020202020204" pitchFamily="34" charset="0"/>
                          <a:cs typeface="Arial" panose="020B0604020202020204" pitchFamily="34" charset="0"/>
                        </a:rPr>
                        <a:t>E</a:t>
                      </a:r>
                      <a:endParaRPr lang="tr-TR" sz="1700" b="0">
                        <a:effectLst/>
                        <a:latin typeface="Arial" panose="020B0604020202020204" pitchFamily="34" charset="0"/>
                        <a:ea typeface="Calibri" panose="020F0502020204030204" pitchFamily="34" charset="0"/>
                        <a:cs typeface="Arial" panose="020B0604020202020204" pitchFamily="34" charset="0"/>
                      </a:endParaRPr>
                    </a:p>
                  </a:txBody>
                  <a:tcPr marL="109659" marR="109659" marT="0" marB="0" anchor="ctr"/>
                </a:tc>
                <a:tc>
                  <a:txBody>
                    <a:bodyPr/>
                    <a:lstStyle/>
                    <a:p>
                      <a:pPr algn="ctr" fontAlgn="base">
                        <a:lnSpc>
                          <a:spcPts val="1500"/>
                        </a:lnSpc>
                        <a:spcAft>
                          <a:spcPts val="0"/>
                        </a:spcAft>
                        <a:tabLst>
                          <a:tab pos="191135" algn="l"/>
                          <a:tab pos="367030" algn="l"/>
                          <a:tab pos="457200" algn="l"/>
                          <a:tab pos="571500" algn="l"/>
                        </a:tabLst>
                      </a:pPr>
                      <a:r>
                        <a:rPr lang="en-GB" sz="1700" b="0">
                          <a:effectLst/>
                          <a:latin typeface="Arial" panose="020B0604020202020204" pitchFamily="34" charset="0"/>
                          <a:cs typeface="Arial" panose="020B0604020202020204" pitchFamily="34" charset="0"/>
                        </a:rPr>
                        <a:t>Temizleme  + Havalı Kompresör ile temizleme</a:t>
                      </a:r>
                      <a:endParaRPr lang="tr-TR" sz="1700" b="0">
                        <a:effectLst/>
                        <a:latin typeface="Arial" panose="020B0604020202020204" pitchFamily="34" charset="0"/>
                        <a:ea typeface="Calibri" panose="020F0502020204030204" pitchFamily="34" charset="0"/>
                        <a:cs typeface="Arial" panose="020B0604020202020204" pitchFamily="34" charset="0"/>
                      </a:endParaRPr>
                    </a:p>
                  </a:txBody>
                  <a:tcPr marL="109659" marR="109659" marT="0" marB="0" anchor="ctr"/>
                </a:tc>
                <a:tc>
                  <a:txBody>
                    <a:bodyPr/>
                    <a:lstStyle/>
                    <a:p>
                      <a:pPr algn="ctr" fontAlgn="base">
                        <a:lnSpc>
                          <a:spcPts val="1500"/>
                        </a:lnSpc>
                        <a:spcAft>
                          <a:spcPts val="0"/>
                        </a:spcAft>
                        <a:tabLst>
                          <a:tab pos="191135" algn="l"/>
                          <a:tab pos="367030" algn="l"/>
                          <a:tab pos="457200" algn="l"/>
                          <a:tab pos="571500" algn="l"/>
                        </a:tabLst>
                      </a:pPr>
                      <a:r>
                        <a:rPr lang="en-GB" sz="1700" b="0" dirty="0" err="1">
                          <a:effectLst/>
                          <a:latin typeface="Arial" panose="020B0604020202020204" pitchFamily="34" charset="0"/>
                          <a:cs typeface="Arial" panose="020B0604020202020204" pitchFamily="34" charset="0"/>
                        </a:rPr>
                        <a:t>Sikadur</a:t>
                      </a:r>
                      <a:r>
                        <a:rPr lang="en-GB" sz="1700" b="0" dirty="0">
                          <a:effectLst/>
                          <a:latin typeface="Arial" panose="020B0604020202020204" pitchFamily="34" charset="0"/>
                          <a:cs typeface="Arial" panose="020B0604020202020204" pitchFamily="34" charset="0"/>
                        </a:rPr>
                        <a:t> 31</a:t>
                      </a:r>
                      <a:endParaRPr lang="tr-TR" sz="1700" b="0" dirty="0">
                        <a:effectLst/>
                        <a:latin typeface="Arial" panose="020B0604020202020204" pitchFamily="34" charset="0"/>
                        <a:ea typeface="Calibri" panose="020F0502020204030204" pitchFamily="34" charset="0"/>
                        <a:cs typeface="Arial" panose="020B0604020202020204" pitchFamily="34" charset="0"/>
                      </a:endParaRPr>
                    </a:p>
                  </a:txBody>
                  <a:tcPr marL="109659" marR="109659" marT="0" marB="0" anchor="ctr"/>
                </a:tc>
                <a:tc>
                  <a:txBody>
                    <a:bodyPr/>
                    <a:lstStyle/>
                    <a:p>
                      <a:pPr algn="ctr" fontAlgn="base">
                        <a:lnSpc>
                          <a:spcPts val="1500"/>
                        </a:lnSpc>
                        <a:spcAft>
                          <a:spcPts val="0"/>
                        </a:spcAft>
                        <a:tabLst>
                          <a:tab pos="191135" algn="l"/>
                          <a:tab pos="367030" algn="l"/>
                          <a:tab pos="457200" algn="l"/>
                          <a:tab pos="571500" algn="l"/>
                        </a:tabLst>
                      </a:pPr>
                      <a:r>
                        <a:rPr lang="en-GB" sz="1700" b="0" dirty="0">
                          <a:effectLst/>
                          <a:latin typeface="Arial" panose="020B0604020202020204" pitchFamily="34" charset="0"/>
                          <a:cs typeface="Arial" panose="020B0604020202020204" pitchFamily="34" charset="0"/>
                        </a:rPr>
                        <a:t>SikaEverBond-400 </a:t>
                      </a:r>
                      <a:r>
                        <a:rPr lang="en-GB" sz="1700" b="0" dirty="0" err="1">
                          <a:effectLst/>
                          <a:latin typeface="Arial" panose="020B0604020202020204" pitchFamily="34" charset="0"/>
                          <a:cs typeface="Arial" panose="020B0604020202020204" pitchFamily="34" charset="0"/>
                        </a:rPr>
                        <a:t>Epoksi</a:t>
                      </a:r>
                      <a:r>
                        <a:rPr lang="en-GB" sz="1700" b="0" dirty="0">
                          <a:effectLst/>
                          <a:latin typeface="Arial" panose="020B0604020202020204" pitchFamily="34" charset="0"/>
                          <a:cs typeface="Arial" panose="020B0604020202020204" pitchFamily="34" charset="0"/>
                        </a:rPr>
                        <a:t> </a:t>
                      </a:r>
                      <a:r>
                        <a:rPr lang="en-GB" sz="1700" b="0" dirty="0" err="1">
                          <a:effectLst/>
                          <a:latin typeface="Arial" panose="020B0604020202020204" pitchFamily="34" charset="0"/>
                          <a:cs typeface="Arial" panose="020B0604020202020204" pitchFamily="34" charset="0"/>
                        </a:rPr>
                        <a:t>Enjeksiyonu</a:t>
                      </a:r>
                      <a:endParaRPr lang="tr-TR" sz="1700" b="0" dirty="0">
                        <a:effectLst/>
                        <a:latin typeface="Arial" panose="020B0604020202020204" pitchFamily="34" charset="0"/>
                        <a:ea typeface="Calibri" panose="020F0502020204030204" pitchFamily="34" charset="0"/>
                        <a:cs typeface="Arial" panose="020B0604020202020204" pitchFamily="34" charset="0"/>
                      </a:endParaRPr>
                    </a:p>
                  </a:txBody>
                  <a:tcPr marL="109659" marR="109659" marT="0" marB="0" anchor="ctr"/>
                </a:tc>
                <a:extLst>
                  <a:ext uri="{0D108BD9-81ED-4DB2-BD59-A6C34878D82A}">
                    <a16:rowId xmlns:a16="http://schemas.microsoft.com/office/drawing/2014/main" val="10001"/>
                  </a:ext>
                </a:extLst>
              </a:tr>
              <a:tr h="886704">
                <a:tc>
                  <a:txBody>
                    <a:bodyPr/>
                    <a:lstStyle/>
                    <a:p>
                      <a:pPr algn="ctr" fontAlgn="base">
                        <a:lnSpc>
                          <a:spcPts val="1500"/>
                        </a:lnSpc>
                        <a:spcAft>
                          <a:spcPts val="0"/>
                        </a:spcAft>
                        <a:tabLst>
                          <a:tab pos="191135" algn="l"/>
                          <a:tab pos="367030" algn="l"/>
                          <a:tab pos="457200" algn="l"/>
                          <a:tab pos="571500" algn="l"/>
                        </a:tabLst>
                      </a:pPr>
                      <a:r>
                        <a:rPr lang="en-GB" sz="1700" b="0">
                          <a:effectLst/>
                          <a:latin typeface="Arial" panose="020B0604020202020204" pitchFamily="34" charset="0"/>
                          <a:cs typeface="Arial" panose="020B0604020202020204" pitchFamily="34" charset="0"/>
                        </a:rPr>
                        <a:t>Küçük Çatlaklar</a:t>
                      </a:r>
                      <a:endParaRPr lang="tr-TR" sz="1700" b="0">
                        <a:effectLst/>
                        <a:latin typeface="Arial" panose="020B0604020202020204" pitchFamily="34" charset="0"/>
                        <a:ea typeface="Calibri" panose="020F0502020204030204" pitchFamily="34" charset="0"/>
                        <a:cs typeface="Arial" panose="020B0604020202020204" pitchFamily="34" charset="0"/>
                      </a:endParaRPr>
                    </a:p>
                  </a:txBody>
                  <a:tcPr marL="109659" marR="109659" marT="0" marB="0" anchor="ctr"/>
                </a:tc>
                <a:tc>
                  <a:txBody>
                    <a:bodyPr/>
                    <a:lstStyle/>
                    <a:p>
                      <a:pPr algn="ctr" fontAlgn="base">
                        <a:lnSpc>
                          <a:spcPts val="1500"/>
                        </a:lnSpc>
                        <a:spcAft>
                          <a:spcPts val="0"/>
                        </a:spcAft>
                        <a:tabLst>
                          <a:tab pos="191135" algn="l"/>
                          <a:tab pos="367030" algn="l"/>
                          <a:tab pos="457200" algn="l"/>
                          <a:tab pos="571500" algn="l"/>
                        </a:tabLst>
                      </a:pPr>
                      <a:r>
                        <a:rPr lang="en-GB" sz="1700" b="0">
                          <a:effectLst/>
                          <a:latin typeface="Arial" panose="020B0604020202020204" pitchFamily="34" charset="0"/>
                          <a:cs typeface="Arial" panose="020B0604020202020204" pitchFamily="34" charset="0"/>
                        </a:rPr>
                        <a:t>w &lt; 0,15 mm</a:t>
                      </a:r>
                      <a:endParaRPr lang="tr-TR" sz="1700" b="0">
                        <a:effectLst/>
                        <a:latin typeface="Arial" panose="020B0604020202020204" pitchFamily="34" charset="0"/>
                        <a:ea typeface="Calibri" panose="020F0502020204030204" pitchFamily="34" charset="0"/>
                        <a:cs typeface="Arial" panose="020B0604020202020204" pitchFamily="34" charset="0"/>
                      </a:endParaRPr>
                    </a:p>
                  </a:txBody>
                  <a:tcPr marL="109659" marR="109659" marT="0" marB="0" anchor="ctr"/>
                </a:tc>
                <a:tc>
                  <a:txBody>
                    <a:bodyPr/>
                    <a:lstStyle/>
                    <a:p>
                      <a:pPr algn="ctr" fontAlgn="base">
                        <a:lnSpc>
                          <a:spcPts val="1500"/>
                        </a:lnSpc>
                        <a:spcAft>
                          <a:spcPts val="0"/>
                        </a:spcAft>
                        <a:tabLst>
                          <a:tab pos="191135" algn="l"/>
                          <a:tab pos="367030" algn="l"/>
                          <a:tab pos="457200" algn="l"/>
                          <a:tab pos="571500" algn="l"/>
                        </a:tabLst>
                      </a:pPr>
                      <a:r>
                        <a:rPr lang="en-GB" sz="1700" b="0">
                          <a:effectLst/>
                          <a:latin typeface="Arial" panose="020B0604020202020204" pitchFamily="34" charset="0"/>
                          <a:cs typeface="Arial" panose="020B0604020202020204" pitchFamily="34" charset="0"/>
                        </a:rPr>
                        <a:t>F</a:t>
                      </a:r>
                      <a:endParaRPr lang="tr-TR" sz="1700" b="0">
                        <a:effectLst/>
                        <a:latin typeface="Arial" panose="020B0604020202020204" pitchFamily="34" charset="0"/>
                        <a:ea typeface="Calibri" panose="020F0502020204030204" pitchFamily="34" charset="0"/>
                        <a:cs typeface="Arial" panose="020B0604020202020204" pitchFamily="34" charset="0"/>
                      </a:endParaRPr>
                    </a:p>
                  </a:txBody>
                  <a:tcPr marL="109659" marR="109659" marT="0" marB="0" anchor="ctr"/>
                </a:tc>
                <a:tc>
                  <a:txBody>
                    <a:bodyPr/>
                    <a:lstStyle/>
                    <a:p>
                      <a:pPr algn="ctr" fontAlgn="base">
                        <a:lnSpc>
                          <a:spcPts val="1500"/>
                        </a:lnSpc>
                        <a:spcAft>
                          <a:spcPts val="0"/>
                        </a:spcAft>
                        <a:tabLst>
                          <a:tab pos="191135" algn="l"/>
                          <a:tab pos="367030" algn="l"/>
                          <a:tab pos="457200" algn="l"/>
                          <a:tab pos="571500" algn="l"/>
                        </a:tabLst>
                      </a:pPr>
                      <a:r>
                        <a:rPr lang="en-GB" sz="1700" b="0">
                          <a:effectLst/>
                          <a:latin typeface="Arial" panose="020B0604020202020204" pitchFamily="34" charset="0"/>
                          <a:cs typeface="Arial" panose="020B0604020202020204" pitchFamily="34" charset="0"/>
                        </a:rPr>
                        <a:t>Temizleme  + Havalı Kompresör ile temizleme</a:t>
                      </a:r>
                      <a:endParaRPr lang="tr-TR" sz="1700" b="0">
                        <a:effectLst/>
                        <a:latin typeface="Arial" panose="020B0604020202020204" pitchFamily="34" charset="0"/>
                        <a:ea typeface="Calibri" panose="020F0502020204030204" pitchFamily="34" charset="0"/>
                        <a:cs typeface="Arial" panose="020B0604020202020204" pitchFamily="34" charset="0"/>
                      </a:endParaRPr>
                    </a:p>
                  </a:txBody>
                  <a:tcPr marL="109659" marR="109659" marT="0" marB="0" anchor="ctr"/>
                </a:tc>
                <a:tc>
                  <a:txBody>
                    <a:bodyPr/>
                    <a:lstStyle/>
                    <a:p>
                      <a:pPr algn="ctr" fontAlgn="base">
                        <a:lnSpc>
                          <a:spcPts val="1500"/>
                        </a:lnSpc>
                        <a:spcAft>
                          <a:spcPts val="0"/>
                        </a:spcAft>
                        <a:tabLst>
                          <a:tab pos="191135" algn="l"/>
                          <a:tab pos="367030" algn="l"/>
                          <a:tab pos="457200" algn="l"/>
                          <a:tab pos="571500" algn="l"/>
                        </a:tabLst>
                      </a:pPr>
                      <a:r>
                        <a:rPr lang="en-GB" sz="1700" b="0" dirty="0">
                          <a:effectLst/>
                          <a:latin typeface="Arial" panose="020B0604020202020204" pitchFamily="34" charset="0"/>
                          <a:cs typeface="Arial" panose="020B0604020202020204" pitchFamily="34" charset="0"/>
                        </a:rPr>
                        <a:t>-</a:t>
                      </a:r>
                      <a:endParaRPr lang="tr-TR" sz="1700" b="0" dirty="0">
                        <a:effectLst/>
                        <a:latin typeface="Arial" panose="020B0604020202020204" pitchFamily="34" charset="0"/>
                        <a:ea typeface="Calibri" panose="020F0502020204030204" pitchFamily="34" charset="0"/>
                        <a:cs typeface="Arial" panose="020B0604020202020204" pitchFamily="34" charset="0"/>
                      </a:endParaRPr>
                    </a:p>
                  </a:txBody>
                  <a:tcPr marL="109659" marR="109659" marT="0" marB="0" anchor="ctr"/>
                </a:tc>
                <a:tc>
                  <a:txBody>
                    <a:bodyPr/>
                    <a:lstStyle/>
                    <a:p>
                      <a:pPr algn="ctr" fontAlgn="base">
                        <a:lnSpc>
                          <a:spcPts val="1500"/>
                        </a:lnSpc>
                        <a:spcAft>
                          <a:spcPts val="0"/>
                        </a:spcAft>
                        <a:tabLst>
                          <a:tab pos="191135" algn="l"/>
                          <a:tab pos="367030" algn="l"/>
                          <a:tab pos="457200" algn="l"/>
                          <a:tab pos="571500" algn="l"/>
                        </a:tabLst>
                      </a:pPr>
                      <a:r>
                        <a:rPr lang="en-GB" sz="1700" b="0" dirty="0" err="1">
                          <a:effectLst/>
                          <a:latin typeface="Arial" panose="020B0604020202020204" pitchFamily="34" charset="0"/>
                          <a:cs typeface="Arial" panose="020B0604020202020204" pitchFamily="34" charset="0"/>
                        </a:rPr>
                        <a:t>Sika</a:t>
                      </a:r>
                      <a:r>
                        <a:rPr lang="en-GB" sz="1700" b="0" dirty="0">
                          <a:effectLst/>
                          <a:latin typeface="Arial" panose="020B0604020202020204" pitchFamily="34" charset="0"/>
                          <a:cs typeface="Arial" panose="020B0604020202020204" pitchFamily="34" charset="0"/>
                        </a:rPr>
                        <a:t> </a:t>
                      </a:r>
                      <a:r>
                        <a:rPr lang="en-GB" sz="1700" b="0" dirty="0" err="1">
                          <a:effectLst/>
                          <a:latin typeface="Arial" panose="020B0604020202020204" pitchFamily="34" charset="0"/>
                          <a:cs typeface="Arial" panose="020B0604020202020204" pitchFamily="34" charset="0"/>
                        </a:rPr>
                        <a:t>Waterseal</a:t>
                      </a:r>
                      <a:r>
                        <a:rPr lang="en-GB" sz="1700" b="0" dirty="0">
                          <a:effectLst/>
                          <a:latin typeface="Arial" panose="020B0604020202020204" pitchFamily="34" charset="0"/>
                          <a:cs typeface="Arial" panose="020B0604020202020204" pitchFamily="34" charset="0"/>
                        </a:rPr>
                        <a:t> </a:t>
                      </a:r>
                      <a:r>
                        <a:rPr lang="en-GB" sz="1700" b="0" dirty="0" err="1">
                          <a:effectLst/>
                          <a:latin typeface="Arial" panose="020B0604020202020204" pitchFamily="34" charset="0"/>
                          <a:cs typeface="Arial" panose="020B0604020202020204" pitchFamily="34" charset="0"/>
                        </a:rPr>
                        <a:t>Yüzeysel</a:t>
                      </a:r>
                      <a:r>
                        <a:rPr lang="en-GB" sz="1700" b="0" dirty="0">
                          <a:effectLst/>
                          <a:latin typeface="Arial" panose="020B0604020202020204" pitchFamily="34" charset="0"/>
                          <a:cs typeface="Arial" panose="020B0604020202020204" pitchFamily="34" charset="0"/>
                        </a:rPr>
                        <a:t> </a:t>
                      </a:r>
                      <a:r>
                        <a:rPr lang="en-GB" sz="1700" b="0" dirty="0" err="1">
                          <a:effectLst/>
                          <a:latin typeface="Arial" panose="020B0604020202020204" pitchFamily="34" charset="0"/>
                          <a:cs typeface="Arial" panose="020B0604020202020204" pitchFamily="34" charset="0"/>
                        </a:rPr>
                        <a:t>Kaplama</a:t>
                      </a:r>
                      <a:endParaRPr lang="tr-TR" sz="1700" b="0" dirty="0">
                        <a:effectLst/>
                        <a:latin typeface="Arial" panose="020B0604020202020204" pitchFamily="34" charset="0"/>
                        <a:ea typeface="Calibri" panose="020F0502020204030204" pitchFamily="34" charset="0"/>
                        <a:cs typeface="Arial" panose="020B0604020202020204" pitchFamily="34" charset="0"/>
                      </a:endParaRPr>
                    </a:p>
                  </a:txBody>
                  <a:tcPr marL="109659" marR="109659" marT="0" marB="0" anchor="ctr"/>
                </a:tc>
                <a:extLst>
                  <a:ext uri="{0D108BD9-81ED-4DB2-BD59-A6C34878D82A}">
                    <a16:rowId xmlns:a16="http://schemas.microsoft.com/office/drawing/2014/main" val="10002"/>
                  </a:ext>
                </a:extLst>
              </a:tr>
            </a:tbl>
          </a:graphicData>
        </a:graphic>
      </p:graphicFrame>
      <p:sp>
        <p:nvSpPr>
          <p:cNvPr id="11" name="Dikdörtgen 10"/>
          <p:cNvSpPr/>
          <p:nvPr/>
        </p:nvSpPr>
        <p:spPr>
          <a:xfrm>
            <a:off x="2843321" y="4829313"/>
            <a:ext cx="4603889" cy="392159"/>
          </a:xfrm>
          <a:prstGeom prst="rect">
            <a:avLst/>
          </a:prstGeom>
        </p:spPr>
        <p:txBody>
          <a:bodyPr wrap="none">
            <a:spAutoFit/>
          </a:bodyPr>
          <a:lstStyle/>
          <a:p>
            <a:pPr>
              <a:lnSpc>
                <a:spcPct val="115000"/>
              </a:lnSpc>
              <a:spcAft>
                <a:spcPts val="1000"/>
              </a:spcAft>
            </a:pPr>
            <a:r>
              <a:rPr lang="tr-TR" b="1" dirty="0">
                <a:latin typeface="Calibri" panose="020F0502020204030204" pitchFamily="34" charset="0"/>
                <a:ea typeface="Calibri" panose="020F0502020204030204" pitchFamily="34" charset="0"/>
                <a:cs typeface="Times New Roman" panose="02020603050405020304" pitchFamily="18" charset="0"/>
              </a:rPr>
              <a:t>Çatlak Tipleri ve Onarım Yöntemleri ( TABLO 2)</a:t>
            </a:r>
            <a:endParaRPr lang="tr-TR"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Metin kutusu 11"/>
          <p:cNvSpPr txBox="1"/>
          <p:nvPr/>
        </p:nvSpPr>
        <p:spPr>
          <a:xfrm>
            <a:off x="6639952" y="3080824"/>
            <a:ext cx="1223888" cy="646331"/>
          </a:xfrm>
          <a:prstGeom prst="rect">
            <a:avLst/>
          </a:prstGeom>
          <a:solidFill>
            <a:schemeClr val="bg1">
              <a:lumMod val="85000"/>
            </a:schemeClr>
          </a:solidFill>
        </p:spPr>
        <p:txBody>
          <a:bodyPr wrap="square" rtlCol="0">
            <a:spAutoFit/>
          </a:bodyPr>
          <a:lstStyle/>
          <a:p>
            <a:r>
              <a:rPr lang="tr-TR" dirty="0" err="1"/>
              <a:t>Concresive</a:t>
            </a:r>
            <a:r>
              <a:rPr lang="tr-TR" dirty="0"/>
              <a:t> 1406</a:t>
            </a:r>
          </a:p>
        </p:txBody>
      </p:sp>
      <p:sp>
        <p:nvSpPr>
          <p:cNvPr id="13" name="Metin kutusu 12"/>
          <p:cNvSpPr txBox="1"/>
          <p:nvPr/>
        </p:nvSpPr>
        <p:spPr>
          <a:xfrm>
            <a:off x="8120120" y="2943765"/>
            <a:ext cx="1739488" cy="646331"/>
          </a:xfrm>
          <a:prstGeom prst="rect">
            <a:avLst/>
          </a:prstGeom>
          <a:solidFill>
            <a:schemeClr val="bg1">
              <a:lumMod val="85000"/>
            </a:schemeClr>
          </a:solidFill>
        </p:spPr>
        <p:txBody>
          <a:bodyPr wrap="square" rtlCol="0">
            <a:spAutoFit/>
          </a:bodyPr>
          <a:lstStyle/>
          <a:p>
            <a:r>
              <a:rPr lang="tr-TR" dirty="0" err="1"/>
              <a:t>MasterInject</a:t>
            </a:r>
            <a:r>
              <a:rPr lang="tr-TR" dirty="0"/>
              <a:t> 1302 veya 1380</a:t>
            </a:r>
          </a:p>
        </p:txBody>
      </p:sp>
    </p:spTree>
    <p:extLst>
      <p:ext uri="{BB962C8B-B14F-4D97-AF65-F5344CB8AC3E}">
        <p14:creationId xmlns:p14="http://schemas.microsoft.com/office/powerpoint/2010/main" val="5420348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3" name="Alt Başlık 2"/>
          <p:cNvSpPr>
            <a:spLocks noGrp="1"/>
          </p:cNvSpPr>
          <p:nvPr>
            <p:ph type="subTitle" idx="1"/>
          </p:nvPr>
        </p:nvSpPr>
        <p:spPr>
          <a:xfrm>
            <a:off x="871928" y="1508133"/>
            <a:ext cx="10448144" cy="4892667"/>
          </a:xfrm>
        </p:spPr>
        <p:txBody>
          <a:bodyPr>
            <a:noAutofit/>
          </a:bodyPr>
          <a:lstStyle/>
          <a:p>
            <a:pPr algn="just">
              <a:lnSpc>
                <a:spcPct val="150000"/>
              </a:lnSpc>
            </a:pPr>
            <a:r>
              <a:rPr lang="en-GB" sz="2000" b="1" dirty="0" err="1">
                <a:solidFill>
                  <a:schemeClr val="tx1"/>
                </a:solidFill>
              </a:rPr>
              <a:t>Yüzeysel</a:t>
            </a:r>
            <a:r>
              <a:rPr lang="en-GB" sz="2000" b="1" dirty="0">
                <a:solidFill>
                  <a:schemeClr val="tx1"/>
                </a:solidFill>
              </a:rPr>
              <a:t> </a:t>
            </a:r>
            <a:r>
              <a:rPr lang="en-GB" sz="2000" b="1" dirty="0" err="1">
                <a:solidFill>
                  <a:schemeClr val="tx1"/>
                </a:solidFill>
              </a:rPr>
              <a:t>Hataların</a:t>
            </a:r>
            <a:r>
              <a:rPr lang="en-GB" sz="2000" b="1" dirty="0">
                <a:solidFill>
                  <a:schemeClr val="tx1"/>
                </a:solidFill>
              </a:rPr>
              <a:t> </a:t>
            </a:r>
            <a:r>
              <a:rPr lang="en-GB" sz="2000" b="1" dirty="0" err="1">
                <a:solidFill>
                  <a:schemeClr val="tx1"/>
                </a:solidFill>
              </a:rPr>
              <a:t>Onarımı</a:t>
            </a:r>
            <a:endParaRPr lang="tr-TR" sz="2000" b="1" dirty="0">
              <a:solidFill>
                <a:schemeClr val="tx1"/>
              </a:solidFill>
            </a:endParaRPr>
          </a:p>
          <a:p>
            <a:pPr algn="just">
              <a:lnSpc>
                <a:spcPct val="150000"/>
              </a:lnSpc>
            </a:pPr>
            <a:r>
              <a:rPr lang="tr-TR" sz="1800" dirty="0">
                <a:solidFill>
                  <a:schemeClr val="tx1"/>
                </a:solidFill>
              </a:rPr>
              <a:t>	</a:t>
            </a:r>
            <a:r>
              <a:rPr lang="tr-TR" sz="1800" b="1" dirty="0">
                <a:solidFill>
                  <a:schemeClr val="tx1"/>
                </a:solidFill>
              </a:rPr>
              <a:t>Uygun ve etkili onarıma ulaşabilmek için kusurlu beton yüzeyi, derinlikleri  yuvarlak yerine dikdörtgen ya da kare şekline getirilecektir ve mevcut beton ve  çelik yüzey diğer tüm kirlerden, çimento şerbeti, toz ve yağdan temizlenmiş olmalıdır. Tamir edilecek bölgede, tamir harcı kullanırken su emilimini önlemek için ıslak olmalıdır.</a:t>
            </a:r>
          </a:p>
          <a:p>
            <a:pPr algn="just">
              <a:lnSpc>
                <a:spcPct val="150000"/>
              </a:lnSpc>
            </a:pPr>
            <a:r>
              <a:rPr lang="tr-TR" sz="1800" b="1" dirty="0">
                <a:solidFill>
                  <a:schemeClr val="tx1"/>
                </a:solidFill>
              </a:rPr>
              <a:t>	Yüzey alanı su  buharlaştıktan sonra ( doygun kuru yüzey oluşumu sağlanmalı) tamir edilecek ve yüzey iyice fırçalanarak astar ve tamir harcı üreticinin talimatlarına uygun şekilde uygulanacaktır.</a:t>
            </a:r>
            <a:r>
              <a:rPr lang="tr-TR" sz="1800" dirty="0">
                <a:solidFill>
                  <a:schemeClr val="tx1"/>
                </a:solidFill>
              </a:rPr>
              <a:t> </a:t>
            </a:r>
            <a:r>
              <a:rPr lang="tr-TR" sz="1800" b="1" dirty="0">
                <a:solidFill>
                  <a:schemeClr val="tx1"/>
                </a:solidFill>
              </a:rPr>
              <a:t>Onarılan Bölge bozulmaması için en az 1 saat dokunulmayacaktır. 7 gün boyunca nemlendirilecektir.  </a:t>
            </a:r>
          </a:p>
          <a:p>
            <a:pPr algn="just">
              <a:lnSpc>
                <a:spcPct val="150000"/>
              </a:lnSpc>
            </a:pPr>
            <a:r>
              <a:rPr lang="tr-TR" sz="1800" b="1" dirty="0">
                <a:solidFill>
                  <a:schemeClr val="tx1"/>
                </a:solidFill>
              </a:rPr>
              <a:t>	Küçük kusurlar dikkatlice “Sika </a:t>
            </a:r>
            <a:r>
              <a:rPr lang="tr-TR" sz="1800" b="1" dirty="0" err="1">
                <a:solidFill>
                  <a:schemeClr val="tx1"/>
                </a:solidFill>
              </a:rPr>
              <a:t>MonoTop</a:t>
            </a:r>
            <a:r>
              <a:rPr lang="tr-TR" sz="1800" b="1" dirty="0">
                <a:solidFill>
                  <a:schemeClr val="tx1"/>
                </a:solidFill>
              </a:rPr>
              <a:t>–612”, BASF </a:t>
            </a:r>
            <a:r>
              <a:rPr lang="tr-TR" sz="1800" b="1" dirty="0" err="1">
                <a:solidFill>
                  <a:schemeClr val="tx1"/>
                </a:solidFill>
              </a:rPr>
              <a:t>Emaco</a:t>
            </a:r>
            <a:r>
              <a:rPr lang="tr-TR" sz="1800" b="1" dirty="0">
                <a:solidFill>
                  <a:schemeClr val="tx1"/>
                </a:solidFill>
              </a:rPr>
              <a:t> R 600 veya eşdeğer tamir harcı ile doldurulacaktır. </a:t>
            </a:r>
            <a:r>
              <a:rPr lang="tr-TR" sz="2800" b="1" dirty="0">
                <a:solidFill>
                  <a:schemeClr val="tx1"/>
                </a:solidFill>
              </a:rPr>
              <a:t>(Yöntem A)</a:t>
            </a:r>
            <a:r>
              <a:rPr lang="tr-TR" sz="1800" b="1" dirty="0">
                <a:solidFill>
                  <a:schemeClr val="tx1"/>
                </a:solidFill>
              </a:rPr>
              <a:t> Tamir Harcı mevcut beton yüzeyine </a:t>
            </a:r>
            <a:r>
              <a:rPr lang="tr-TR" sz="1800" b="1" dirty="0" err="1">
                <a:solidFill>
                  <a:schemeClr val="tx1"/>
                </a:solidFill>
              </a:rPr>
              <a:t>hafiffçe</a:t>
            </a:r>
            <a:r>
              <a:rPr lang="tr-TR" sz="1800" b="1" dirty="0">
                <a:solidFill>
                  <a:schemeClr val="tx1"/>
                </a:solidFill>
              </a:rPr>
              <a:t> sıkıştırılacak böylelikle de mümkün olduğunca yapışması sağlanacaktır..</a:t>
            </a:r>
          </a:p>
        </p:txBody>
      </p:sp>
      <p:sp>
        <p:nvSpPr>
          <p:cNvPr id="2" name="Dikdörtgen 1"/>
          <p:cNvSpPr/>
          <p:nvPr/>
        </p:nvSpPr>
        <p:spPr>
          <a:xfrm>
            <a:off x="0" y="149902"/>
            <a:ext cx="10028420" cy="58461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5556" y="207602"/>
            <a:ext cx="1910796" cy="526916"/>
          </a:xfrm>
          <a:prstGeom prst="rect">
            <a:avLst/>
          </a:prstGeom>
        </p:spPr>
      </p:pic>
      <p:sp>
        <p:nvSpPr>
          <p:cNvPr id="6" name="Dikdörtgen 5"/>
          <p:cNvSpPr/>
          <p:nvPr/>
        </p:nvSpPr>
        <p:spPr>
          <a:xfrm>
            <a:off x="0" y="6640642"/>
            <a:ext cx="12192001" cy="9243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11692329" y="6474500"/>
            <a:ext cx="354024" cy="39474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p:cNvSpPr txBox="1"/>
          <p:nvPr/>
        </p:nvSpPr>
        <p:spPr>
          <a:xfrm>
            <a:off x="11673528" y="6488668"/>
            <a:ext cx="415498" cy="369332"/>
          </a:xfrm>
          <a:prstGeom prst="rect">
            <a:avLst/>
          </a:prstGeom>
          <a:noFill/>
        </p:spPr>
        <p:txBody>
          <a:bodyPr wrap="none" rtlCol="0">
            <a:spAutoFit/>
          </a:bodyPr>
          <a:lstStyle/>
          <a:p>
            <a:r>
              <a:rPr lang="tr-TR" b="1" dirty="0">
                <a:solidFill>
                  <a:schemeClr val="bg1"/>
                </a:solidFill>
              </a:rPr>
              <a:t>42</a:t>
            </a:r>
          </a:p>
        </p:txBody>
      </p:sp>
      <p:sp>
        <p:nvSpPr>
          <p:cNvPr id="9" name="Alt Başlık 2"/>
          <p:cNvSpPr txBox="1">
            <a:spLocks/>
          </p:cNvSpPr>
          <p:nvPr/>
        </p:nvSpPr>
        <p:spPr>
          <a:xfrm>
            <a:off x="212361" y="252572"/>
            <a:ext cx="8043978" cy="481946"/>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3200" kern="1200">
                <a:solidFill>
                  <a:schemeClr val="bg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endParaRPr lang="tr-TR" sz="2800" dirty="0">
              <a:latin typeface="Arial Narrow" panose="020B0606020202030204" pitchFamily="34" charset="0"/>
            </a:endParaRPr>
          </a:p>
        </p:txBody>
      </p:sp>
    </p:spTree>
    <p:extLst>
      <p:ext uri="{BB962C8B-B14F-4D97-AF65-F5344CB8AC3E}">
        <p14:creationId xmlns:p14="http://schemas.microsoft.com/office/powerpoint/2010/main" val="16307811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3" name="Alt Başlık 2"/>
          <p:cNvSpPr>
            <a:spLocks noGrp="1"/>
          </p:cNvSpPr>
          <p:nvPr>
            <p:ph type="subTitle" idx="1"/>
          </p:nvPr>
        </p:nvSpPr>
        <p:spPr>
          <a:xfrm>
            <a:off x="871928" y="1508133"/>
            <a:ext cx="10448144" cy="4192751"/>
          </a:xfrm>
        </p:spPr>
        <p:txBody>
          <a:bodyPr>
            <a:noAutofit/>
          </a:bodyPr>
          <a:lstStyle/>
          <a:p>
            <a:pPr algn="just">
              <a:lnSpc>
                <a:spcPct val="150000"/>
              </a:lnSpc>
            </a:pPr>
            <a:r>
              <a:rPr lang="tr-TR" sz="1800" dirty="0">
                <a:solidFill>
                  <a:schemeClr val="tx1"/>
                </a:solidFill>
              </a:rPr>
              <a:t>	</a:t>
            </a:r>
            <a:r>
              <a:rPr lang="en-GB" sz="1800" b="1" dirty="0" err="1">
                <a:solidFill>
                  <a:schemeClr val="tx1"/>
                </a:solidFill>
              </a:rPr>
              <a:t>Büyük</a:t>
            </a:r>
            <a:r>
              <a:rPr lang="en-GB" sz="1800" b="1" dirty="0">
                <a:solidFill>
                  <a:schemeClr val="tx1"/>
                </a:solidFill>
              </a:rPr>
              <a:t> </a:t>
            </a:r>
            <a:r>
              <a:rPr lang="en-GB" sz="1800" b="1" dirty="0" err="1">
                <a:solidFill>
                  <a:schemeClr val="tx1"/>
                </a:solidFill>
              </a:rPr>
              <a:t>Kusurlar</a:t>
            </a:r>
            <a:r>
              <a:rPr lang="tr-TR" sz="1800" b="1" dirty="0">
                <a:solidFill>
                  <a:schemeClr val="tx1"/>
                </a:solidFill>
              </a:rPr>
              <a:t> ,BASF </a:t>
            </a:r>
            <a:r>
              <a:rPr lang="tr-TR" sz="1800" b="1" dirty="0" err="1">
                <a:solidFill>
                  <a:schemeClr val="tx1"/>
                </a:solidFill>
              </a:rPr>
              <a:t>Emaco</a:t>
            </a:r>
            <a:r>
              <a:rPr lang="tr-TR" sz="1800" b="1" dirty="0">
                <a:solidFill>
                  <a:schemeClr val="tx1"/>
                </a:solidFill>
              </a:rPr>
              <a:t> S88 tamir </a:t>
            </a:r>
            <a:r>
              <a:rPr lang="tr-TR" sz="1800" b="1" dirty="0" err="1">
                <a:solidFill>
                  <a:schemeClr val="tx1"/>
                </a:solidFill>
              </a:rPr>
              <a:t>harçı</a:t>
            </a:r>
            <a:r>
              <a:rPr lang="tr-TR" sz="1800" b="1" dirty="0">
                <a:solidFill>
                  <a:schemeClr val="tx1"/>
                </a:solidFill>
              </a:rPr>
              <a:t> malzemesi ile doldurulacaktır.(</a:t>
            </a:r>
            <a:r>
              <a:rPr lang="tr-TR" sz="2400" b="1" dirty="0">
                <a:solidFill>
                  <a:schemeClr val="tx1"/>
                </a:solidFill>
              </a:rPr>
              <a:t>Yöntem B)</a:t>
            </a:r>
            <a:r>
              <a:rPr lang="tr-TR" sz="1800" b="1" dirty="0">
                <a:solidFill>
                  <a:schemeClr val="tx1"/>
                </a:solidFill>
              </a:rPr>
              <a:t> veya uygulama derinliğine bağlı olarak beton ile </a:t>
            </a:r>
            <a:r>
              <a:rPr lang="tr-TR" sz="2400" b="1" dirty="0">
                <a:solidFill>
                  <a:schemeClr val="tx1"/>
                </a:solidFill>
              </a:rPr>
              <a:t>(Yöntem C) </a:t>
            </a:r>
            <a:r>
              <a:rPr lang="tr-TR" sz="1800" b="1" dirty="0">
                <a:solidFill>
                  <a:schemeClr val="tx1"/>
                </a:solidFill>
              </a:rPr>
              <a:t>doldurulacaktır. Katkı Maddesi Tablo 1 de belirtildiği gibi </a:t>
            </a:r>
            <a:r>
              <a:rPr lang="en-GB" sz="1800" b="1" dirty="0" err="1">
                <a:solidFill>
                  <a:schemeClr val="tx1"/>
                </a:solidFill>
              </a:rPr>
              <a:t>Sikadur</a:t>
            </a:r>
            <a:r>
              <a:rPr lang="en-GB" sz="1800" b="1" dirty="0">
                <a:solidFill>
                  <a:schemeClr val="tx1"/>
                </a:solidFill>
              </a:rPr>
              <a:t> 32 </a:t>
            </a:r>
            <a:r>
              <a:rPr lang="en-GB" sz="1800" b="1" dirty="0" err="1">
                <a:solidFill>
                  <a:schemeClr val="tx1"/>
                </a:solidFill>
              </a:rPr>
              <a:t>veya</a:t>
            </a:r>
            <a:r>
              <a:rPr lang="en-GB" sz="1800" b="1" dirty="0">
                <a:solidFill>
                  <a:schemeClr val="tx1"/>
                </a:solidFill>
              </a:rPr>
              <a:t> </a:t>
            </a:r>
            <a:r>
              <a:rPr lang="tr-TR" sz="1800" b="1" dirty="0">
                <a:solidFill>
                  <a:schemeClr val="tx1"/>
                </a:solidFill>
              </a:rPr>
              <a:t>BASF</a:t>
            </a:r>
            <a:r>
              <a:rPr lang="en-GB" sz="1800" b="1" dirty="0">
                <a:solidFill>
                  <a:schemeClr val="tx1"/>
                </a:solidFill>
              </a:rPr>
              <a:t> </a:t>
            </a:r>
            <a:r>
              <a:rPr lang="en-GB" sz="1800" b="1" dirty="0" err="1">
                <a:solidFill>
                  <a:schemeClr val="tx1"/>
                </a:solidFill>
              </a:rPr>
              <a:t>Concresive</a:t>
            </a:r>
            <a:r>
              <a:rPr lang="en-GB" sz="1800" b="1" dirty="0">
                <a:solidFill>
                  <a:schemeClr val="tx1"/>
                </a:solidFill>
              </a:rPr>
              <a:t> 1420 </a:t>
            </a:r>
            <a:r>
              <a:rPr lang="en-GB" sz="1800" b="1" dirty="0" err="1">
                <a:solidFill>
                  <a:schemeClr val="tx1"/>
                </a:solidFill>
              </a:rPr>
              <a:t>olacaktır</a:t>
            </a:r>
            <a:r>
              <a:rPr lang="en-GB" sz="1800" b="1" dirty="0">
                <a:solidFill>
                  <a:schemeClr val="tx1"/>
                </a:solidFill>
              </a:rPr>
              <a:t>.</a:t>
            </a:r>
            <a:r>
              <a:rPr lang="tr-TR" sz="1800" b="1" dirty="0">
                <a:solidFill>
                  <a:schemeClr val="tx1"/>
                </a:solidFill>
              </a:rPr>
              <a:t> Kalıp olmadan hazırlanmış yamaların etrafındaki yüzeylerde hazırlık işlemine sokulacaktır. Onarılan Bölge bozulmaması için en az 1 saat dokunulmayacaktır. 7 gün boyunca nemlendirilecektir. </a:t>
            </a:r>
          </a:p>
          <a:p>
            <a:pPr algn="just">
              <a:lnSpc>
                <a:spcPct val="150000"/>
              </a:lnSpc>
            </a:pPr>
            <a:r>
              <a:rPr lang="tr-TR" sz="1800" b="1" dirty="0">
                <a:solidFill>
                  <a:schemeClr val="tx1"/>
                </a:solidFill>
              </a:rPr>
              <a:t>	Çimento esaslı malzemeler ile onarım çalışmaları gerçekleştirmek için  beton sıcaklığı 5C den fazla olmalıdır. </a:t>
            </a:r>
            <a:r>
              <a:rPr lang="tr-TR" sz="1800" b="1" dirty="0" err="1">
                <a:solidFill>
                  <a:schemeClr val="tx1"/>
                </a:solidFill>
              </a:rPr>
              <a:t>Epoksi</a:t>
            </a:r>
            <a:r>
              <a:rPr lang="tr-TR" sz="1800" b="1" dirty="0">
                <a:solidFill>
                  <a:schemeClr val="tx1"/>
                </a:solidFill>
              </a:rPr>
              <a:t> esaslı malzemeler ile onarım çalışmaları gerçekleştirmek için beton sıcaklığı 10ºC den fazla olmalıdır. </a:t>
            </a:r>
          </a:p>
        </p:txBody>
      </p:sp>
      <p:sp>
        <p:nvSpPr>
          <p:cNvPr id="2" name="Dikdörtgen 1"/>
          <p:cNvSpPr/>
          <p:nvPr/>
        </p:nvSpPr>
        <p:spPr>
          <a:xfrm>
            <a:off x="0" y="149902"/>
            <a:ext cx="10028420" cy="58461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5556" y="207602"/>
            <a:ext cx="1910796" cy="526916"/>
          </a:xfrm>
          <a:prstGeom prst="rect">
            <a:avLst/>
          </a:prstGeom>
        </p:spPr>
      </p:pic>
      <p:sp>
        <p:nvSpPr>
          <p:cNvPr id="6" name="Dikdörtgen 5"/>
          <p:cNvSpPr/>
          <p:nvPr/>
        </p:nvSpPr>
        <p:spPr>
          <a:xfrm>
            <a:off x="0" y="6640642"/>
            <a:ext cx="12192001" cy="9243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11692329" y="6474500"/>
            <a:ext cx="354024" cy="39474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p:cNvSpPr txBox="1"/>
          <p:nvPr/>
        </p:nvSpPr>
        <p:spPr>
          <a:xfrm>
            <a:off x="11673528" y="6488668"/>
            <a:ext cx="415498" cy="369332"/>
          </a:xfrm>
          <a:prstGeom prst="rect">
            <a:avLst/>
          </a:prstGeom>
          <a:noFill/>
        </p:spPr>
        <p:txBody>
          <a:bodyPr wrap="none" rtlCol="0">
            <a:spAutoFit/>
          </a:bodyPr>
          <a:lstStyle/>
          <a:p>
            <a:r>
              <a:rPr lang="tr-TR" b="1" dirty="0">
                <a:solidFill>
                  <a:schemeClr val="bg1"/>
                </a:solidFill>
              </a:rPr>
              <a:t>43</a:t>
            </a:r>
          </a:p>
        </p:txBody>
      </p:sp>
      <p:sp>
        <p:nvSpPr>
          <p:cNvPr id="9" name="Alt Başlık 2"/>
          <p:cNvSpPr txBox="1">
            <a:spLocks/>
          </p:cNvSpPr>
          <p:nvPr/>
        </p:nvSpPr>
        <p:spPr>
          <a:xfrm>
            <a:off x="212361" y="252572"/>
            <a:ext cx="8043978" cy="481946"/>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3200" kern="1200">
                <a:solidFill>
                  <a:schemeClr val="bg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endParaRPr lang="tr-TR" sz="2800" dirty="0">
              <a:latin typeface="Arial Narrow" panose="020B0606020202030204" pitchFamily="34" charset="0"/>
            </a:endParaRPr>
          </a:p>
        </p:txBody>
      </p:sp>
    </p:spTree>
    <p:extLst>
      <p:ext uri="{BB962C8B-B14F-4D97-AF65-F5344CB8AC3E}">
        <p14:creationId xmlns:p14="http://schemas.microsoft.com/office/powerpoint/2010/main" val="22290274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3" name="Alt Başlık 2"/>
          <p:cNvSpPr>
            <a:spLocks noGrp="1"/>
          </p:cNvSpPr>
          <p:nvPr>
            <p:ph type="subTitle" idx="1"/>
          </p:nvPr>
        </p:nvSpPr>
        <p:spPr>
          <a:xfrm>
            <a:off x="871928" y="1508133"/>
            <a:ext cx="10448144" cy="4192751"/>
          </a:xfrm>
        </p:spPr>
        <p:txBody>
          <a:bodyPr>
            <a:noAutofit/>
          </a:bodyPr>
          <a:lstStyle/>
          <a:p>
            <a:pPr>
              <a:lnSpc>
                <a:spcPct val="150000"/>
              </a:lnSpc>
            </a:pPr>
            <a:r>
              <a:rPr lang="en-GB" sz="1800" b="1" dirty="0" err="1">
                <a:solidFill>
                  <a:schemeClr val="tx1"/>
                </a:solidFill>
              </a:rPr>
              <a:t>Onarım</a:t>
            </a:r>
            <a:r>
              <a:rPr lang="en-GB" sz="1800" b="1" dirty="0">
                <a:solidFill>
                  <a:schemeClr val="tx1"/>
                </a:solidFill>
              </a:rPr>
              <a:t> </a:t>
            </a:r>
            <a:r>
              <a:rPr lang="en-GB" sz="1800" b="1" dirty="0" err="1">
                <a:solidFill>
                  <a:schemeClr val="tx1"/>
                </a:solidFill>
              </a:rPr>
              <a:t>Ekibinin</a:t>
            </a:r>
            <a:r>
              <a:rPr lang="en-GB" sz="1800" b="1" dirty="0">
                <a:solidFill>
                  <a:schemeClr val="tx1"/>
                </a:solidFill>
              </a:rPr>
              <a:t> </a:t>
            </a:r>
            <a:r>
              <a:rPr lang="en-GB" sz="1800" b="1" dirty="0" err="1">
                <a:solidFill>
                  <a:schemeClr val="tx1"/>
                </a:solidFill>
              </a:rPr>
              <a:t>Yeterliliği</a:t>
            </a:r>
            <a:endParaRPr lang="tr-TR" sz="1800" b="1" dirty="0">
              <a:solidFill>
                <a:schemeClr val="tx1"/>
              </a:solidFill>
            </a:endParaRPr>
          </a:p>
          <a:p>
            <a:pPr>
              <a:lnSpc>
                <a:spcPct val="150000"/>
              </a:lnSpc>
            </a:pPr>
            <a:r>
              <a:rPr lang="tr-TR" sz="1800" b="1" dirty="0" err="1">
                <a:solidFill>
                  <a:schemeClr val="tx1"/>
                </a:solidFill>
              </a:rPr>
              <a:t>Betononarım</a:t>
            </a:r>
            <a:r>
              <a:rPr lang="tr-TR" sz="1800" b="1" dirty="0">
                <a:solidFill>
                  <a:schemeClr val="tx1"/>
                </a:solidFill>
              </a:rPr>
              <a:t> çalışmaları sadece malzeme tedarikçisi tarafından verilen eğitim programları ile yeterli bilgi ve deneyime sahip uzman ekip tarafından yapılacaktır. Yeni bir onarım yöntemi  </a:t>
            </a:r>
            <a:r>
              <a:rPr lang="tr-TR" sz="1800" b="1" dirty="0">
                <a:solidFill>
                  <a:schemeClr val="tx1"/>
                </a:solidFill>
                <a:latin typeface="Calibri" panose="020F0502020204030204" pitchFamily="34" charset="0"/>
                <a:ea typeface="Times New Roman" panose="02020603050405020304" pitchFamily="18" charset="0"/>
                <a:cs typeface="Courier New" panose="02070309020205020404" pitchFamily="49" charset="0"/>
              </a:rPr>
              <a:t>yada malzeme kullanılacağında uygulanmadan/ kullanılmadan malzeme tedarikçisi tarafından uygulama ekibine eğitimleri verilecektir. Her operatöre iş bitirme denetim formu doldurtulacaktır ve operatörlerin performansı belirtilen prosedüre uygun şekilde yapılacaktır.</a:t>
            </a:r>
            <a:r>
              <a:rPr lang="tr-TR" sz="1800" b="1" dirty="0">
                <a:solidFill>
                  <a:schemeClr val="tx1"/>
                </a:solidFill>
              </a:rPr>
              <a:t> </a:t>
            </a:r>
            <a:endParaRPr lang="tr-TR" sz="1800" b="1" dirty="0">
              <a:solidFill>
                <a:schemeClr val="tx1"/>
              </a:solidFill>
              <a:latin typeface="Arial" panose="020B0604020202020204" pitchFamily="34" charset="0"/>
            </a:endParaRPr>
          </a:p>
          <a:p>
            <a:pPr>
              <a:lnSpc>
                <a:spcPct val="150000"/>
              </a:lnSpc>
            </a:pPr>
            <a:endParaRPr lang="tr-TR" sz="1800" dirty="0">
              <a:solidFill>
                <a:schemeClr val="tx1"/>
              </a:solidFill>
            </a:endParaRPr>
          </a:p>
        </p:txBody>
      </p:sp>
      <p:sp>
        <p:nvSpPr>
          <p:cNvPr id="2" name="Dikdörtgen 1"/>
          <p:cNvSpPr/>
          <p:nvPr/>
        </p:nvSpPr>
        <p:spPr>
          <a:xfrm>
            <a:off x="0" y="149902"/>
            <a:ext cx="10028420" cy="58461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5556" y="207602"/>
            <a:ext cx="1910796" cy="526916"/>
          </a:xfrm>
          <a:prstGeom prst="rect">
            <a:avLst/>
          </a:prstGeom>
        </p:spPr>
      </p:pic>
      <p:sp>
        <p:nvSpPr>
          <p:cNvPr id="6" name="Dikdörtgen 5"/>
          <p:cNvSpPr/>
          <p:nvPr/>
        </p:nvSpPr>
        <p:spPr>
          <a:xfrm>
            <a:off x="0" y="6640642"/>
            <a:ext cx="12192001" cy="9243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11692329" y="6474500"/>
            <a:ext cx="354024" cy="39474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p:cNvSpPr txBox="1"/>
          <p:nvPr/>
        </p:nvSpPr>
        <p:spPr>
          <a:xfrm>
            <a:off x="11673528" y="6488668"/>
            <a:ext cx="415498" cy="369332"/>
          </a:xfrm>
          <a:prstGeom prst="rect">
            <a:avLst/>
          </a:prstGeom>
          <a:noFill/>
        </p:spPr>
        <p:txBody>
          <a:bodyPr wrap="none" rtlCol="0">
            <a:spAutoFit/>
          </a:bodyPr>
          <a:lstStyle/>
          <a:p>
            <a:r>
              <a:rPr lang="tr-TR" b="1" dirty="0">
                <a:solidFill>
                  <a:schemeClr val="bg1"/>
                </a:solidFill>
              </a:rPr>
              <a:t>44</a:t>
            </a:r>
          </a:p>
        </p:txBody>
      </p:sp>
      <p:sp>
        <p:nvSpPr>
          <p:cNvPr id="9" name="Alt Başlık 2"/>
          <p:cNvSpPr txBox="1">
            <a:spLocks/>
          </p:cNvSpPr>
          <p:nvPr/>
        </p:nvSpPr>
        <p:spPr>
          <a:xfrm>
            <a:off x="212361" y="252572"/>
            <a:ext cx="8043978" cy="481946"/>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3200" kern="1200">
                <a:solidFill>
                  <a:schemeClr val="bg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endParaRPr lang="tr-TR" sz="2800" dirty="0">
              <a:latin typeface="Arial Narrow" panose="020B0606020202030204" pitchFamily="34" charset="0"/>
            </a:endParaRPr>
          </a:p>
        </p:txBody>
      </p:sp>
    </p:spTree>
    <p:extLst>
      <p:ext uri="{BB962C8B-B14F-4D97-AF65-F5344CB8AC3E}">
        <p14:creationId xmlns:p14="http://schemas.microsoft.com/office/powerpoint/2010/main" val="37679821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3" name="Alt Başlık 2"/>
          <p:cNvSpPr>
            <a:spLocks noGrp="1"/>
          </p:cNvSpPr>
          <p:nvPr>
            <p:ph type="subTitle" idx="1"/>
          </p:nvPr>
        </p:nvSpPr>
        <p:spPr>
          <a:xfrm>
            <a:off x="871928" y="1508133"/>
            <a:ext cx="10448144" cy="4597245"/>
          </a:xfrm>
        </p:spPr>
        <p:txBody>
          <a:bodyPr>
            <a:noAutofit/>
          </a:bodyPr>
          <a:lstStyle/>
          <a:p>
            <a:pPr>
              <a:lnSpc>
                <a:spcPct val="150000"/>
              </a:lnSpc>
            </a:pPr>
            <a:r>
              <a:rPr lang="en-GB" sz="1800" b="1" dirty="0">
                <a:solidFill>
                  <a:schemeClr val="tx1"/>
                </a:solidFill>
              </a:rPr>
              <a:t>1. </a:t>
            </a:r>
            <a:r>
              <a:rPr lang="en-GB" sz="1800" b="1" dirty="0" err="1">
                <a:solidFill>
                  <a:schemeClr val="tx1"/>
                </a:solidFill>
              </a:rPr>
              <a:t>Çatlaklar</a:t>
            </a:r>
            <a:r>
              <a:rPr lang="en-GB" sz="1800" b="1" dirty="0">
                <a:solidFill>
                  <a:schemeClr val="tx1"/>
                </a:solidFill>
              </a:rPr>
              <a:t> </a:t>
            </a:r>
            <a:r>
              <a:rPr lang="en-GB" sz="1800" b="1" dirty="0" err="1">
                <a:solidFill>
                  <a:schemeClr val="tx1"/>
                </a:solidFill>
              </a:rPr>
              <a:t>için</a:t>
            </a:r>
            <a:r>
              <a:rPr lang="en-GB" sz="1800" b="1" dirty="0">
                <a:solidFill>
                  <a:schemeClr val="tx1"/>
                </a:solidFill>
              </a:rPr>
              <a:t> </a:t>
            </a:r>
            <a:r>
              <a:rPr lang="en-GB" sz="1800" b="1" dirty="0" err="1">
                <a:solidFill>
                  <a:schemeClr val="tx1"/>
                </a:solidFill>
              </a:rPr>
              <a:t>epoksi</a:t>
            </a:r>
            <a:r>
              <a:rPr lang="en-GB" sz="1800" b="1" dirty="0">
                <a:solidFill>
                  <a:schemeClr val="tx1"/>
                </a:solidFill>
              </a:rPr>
              <a:t> </a:t>
            </a:r>
            <a:r>
              <a:rPr lang="en-GB" sz="1800" b="1" dirty="0" err="1">
                <a:solidFill>
                  <a:schemeClr val="tx1"/>
                </a:solidFill>
              </a:rPr>
              <a:t>enjeksiyon</a:t>
            </a:r>
            <a:r>
              <a:rPr lang="en-GB" sz="1800" b="1" dirty="0">
                <a:solidFill>
                  <a:schemeClr val="tx1"/>
                </a:solidFill>
              </a:rPr>
              <a:t> </a:t>
            </a:r>
            <a:r>
              <a:rPr lang="en-GB" sz="1800" b="1" dirty="0" err="1">
                <a:solidFill>
                  <a:schemeClr val="tx1"/>
                </a:solidFill>
              </a:rPr>
              <a:t>hazırlanması</a:t>
            </a:r>
            <a:endParaRPr lang="tr-TR" sz="1800" dirty="0">
              <a:solidFill>
                <a:schemeClr val="tx1"/>
              </a:solidFill>
            </a:endParaRPr>
          </a:p>
          <a:p>
            <a:pPr>
              <a:lnSpc>
                <a:spcPct val="150000"/>
              </a:lnSpc>
            </a:pPr>
            <a:r>
              <a:rPr lang="en-GB" sz="1800" b="1" dirty="0">
                <a:solidFill>
                  <a:schemeClr val="tx1"/>
                </a:solidFill>
              </a:rPr>
              <a:t>1.1 </a:t>
            </a:r>
            <a:r>
              <a:rPr lang="en-GB" sz="1800" b="1" dirty="0" err="1">
                <a:solidFill>
                  <a:schemeClr val="tx1"/>
                </a:solidFill>
              </a:rPr>
              <a:t>Yüzey</a:t>
            </a:r>
            <a:r>
              <a:rPr lang="en-GB" sz="1800" b="1" dirty="0">
                <a:solidFill>
                  <a:schemeClr val="tx1"/>
                </a:solidFill>
              </a:rPr>
              <a:t> </a:t>
            </a:r>
            <a:r>
              <a:rPr lang="en-GB" sz="1800" b="1" dirty="0" err="1">
                <a:solidFill>
                  <a:schemeClr val="tx1"/>
                </a:solidFill>
              </a:rPr>
              <a:t>ve</a:t>
            </a:r>
            <a:r>
              <a:rPr lang="en-GB" sz="1800" b="1" dirty="0">
                <a:solidFill>
                  <a:schemeClr val="tx1"/>
                </a:solidFill>
              </a:rPr>
              <a:t> </a:t>
            </a:r>
            <a:r>
              <a:rPr lang="en-GB" sz="1800" b="1" dirty="0" err="1">
                <a:solidFill>
                  <a:schemeClr val="tx1"/>
                </a:solidFill>
              </a:rPr>
              <a:t>çatlak</a:t>
            </a:r>
            <a:r>
              <a:rPr lang="en-GB" sz="1800" b="1" dirty="0">
                <a:solidFill>
                  <a:schemeClr val="tx1"/>
                </a:solidFill>
              </a:rPr>
              <a:t> </a:t>
            </a:r>
            <a:r>
              <a:rPr lang="en-GB" sz="1800" b="1" dirty="0" err="1">
                <a:solidFill>
                  <a:schemeClr val="tx1"/>
                </a:solidFill>
              </a:rPr>
              <a:t>temizliği</a:t>
            </a:r>
            <a:endParaRPr lang="tr-TR" sz="1800" dirty="0">
              <a:solidFill>
                <a:schemeClr val="tx1"/>
              </a:solidFill>
            </a:endParaRPr>
          </a:p>
          <a:p>
            <a:pPr>
              <a:lnSpc>
                <a:spcPct val="150000"/>
              </a:lnSpc>
            </a:pPr>
            <a:r>
              <a:rPr lang="tr-TR" sz="1800" dirty="0">
                <a:solidFill>
                  <a:schemeClr val="tx1"/>
                </a:solidFill>
              </a:rPr>
              <a:t>Beton yüzeyi, yağ, kir pas </a:t>
            </a:r>
            <a:r>
              <a:rPr lang="tr-TR" sz="1800" dirty="0" err="1">
                <a:solidFill>
                  <a:schemeClr val="tx1"/>
                </a:solidFill>
              </a:rPr>
              <a:t>vb</a:t>
            </a:r>
            <a:r>
              <a:rPr lang="tr-TR" sz="1800" dirty="0">
                <a:solidFill>
                  <a:schemeClr val="tx1"/>
                </a:solidFill>
              </a:rPr>
              <a:t> gibi malzemelerden arındırılmalıdır ve çatlaklar basınçlı hava ile temizlenmelidir.</a:t>
            </a:r>
          </a:p>
          <a:p>
            <a:pPr>
              <a:lnSpc>
                <a:spcPct val="150000"/>
              </a:lnSpc>
            </a:pPr>
            <a:r>
              <a:rPr lang="en-GB" sz="1800" b="1" dirty="0">
                <a:solidFill>
                  <a:schemeClr val="tx1"/>
                </a:solidFill>
              </a:rPr>
              <a:t>1.2 </a:t>
            </a:r>
            <a:r>
              <a:rPr lang="en-GB" sz="1800" b="1" dirty="0" err="1">
                <a:solidFill>
                  <a:schemeClr val="tx1"/>
                </a:solidFill>
              </a:rPr>
              <a:t>Geçici</a:t>
            </a:r>
            <a:r>
              <a:rPr lang="en-GB" sz="1800" b="1" dirty="0">
                <a:solidFill>
                  <a:schemeClr val="tx1"/>
                </a:solidFill>
              </a:rPr>
              <a:t> </a:t>
            </a:r>
            <a:r>
              <a:rPr lang="en-GB" sz="1800" b="1" dirty="0" err="1">
                <a:solidFill>
                  <a:schemeClr val="tx1"/>
                </a:solidFill>
              </a:rPr>
              <a:t>sızdırmazlık</a:t>
            </a:r>
            <a:r>
              <a:rPr lang="en-GB" sz="1800" b="1" dirty="0">
                <a:solidFill>
                  <a:schemeClr val="tx1"/>
                </a:solidFill>
              </a:rPr>
              <a:t> </a:t>
            </a:r>
            <a:r>
              <a:rPr lang="en-GB" sz="1800" b="1" dirty="0" err="1">
                <a:solidFill>
                  <a:schemeClr val="tx1"/>
                </a:solidFill>
              </a:rPr>
              <a:t>uygulaması</a:t>
            </a:r>
            <a:endParaRPr lang="tr-TR" sz="1800" dirty="0">
              <a:solidFill>
                <a:schemeClr val="tx1"/>
              </a:solidFill>
            </a:endParaRPr>
          </a:p>
          <a:p>
            <a:pPr>
              <a:lnSpc>
                <a:spcPct val="150000"/>
              </a:lnSpc>
            </a:pPr>
            <a:r>
              <a:rPr lang="tr-TR" sz="1800" dirty="0">
                <a:solidFill>
                  <a:schemeClr val="tx1"/>
                </a:solidFill>
              </a:rPr>
              <a:t>E</a:t>
            </a:r>
            <a:r>
              <a:rPr lang="en-GB" sz="1800" dirty="0" err="1">
                <a:solidFill>
                  <a:schemeClr val="tx1"/>
                </a:solidFill>
              </a:rPr>
              <a:t>poksi</a:t>
            </a:r>
            <a:r>
              <a:rPr lang="en-GB" sz="1800" dirty="0">
                <a:solidFill>
                  <a:schemeClr val="tx1"/>
                </a:solidFill>
              </a:rPr>
              <a:t> </a:t>
            </a:r>
            <a:r>
              <a:rPr lang="en-GB" sz="1800" dirty="0" err="1">
                <a:solidFill>
                  <a:schemeClr val="tx1"/>
                </a:solidFill>
              </a:rPr>
              <a:t>enjeksiyonu</a:t>
            </a:r>
            <a:r>
              <a:rPr lang="en-GB" sz="1800" dirty="0">
                <a:solidFill>
                  <a:schemeClr val="tx1"/>
                </a:solidFill>
              </a:rPr>
              <a:t> </a:t>
            </a:r>
            <a:r>
              <a:rPr lang="en-GB" sz="1800" dirty="0" err="1">
                <a:solidFill>
                  <a:schemeClr val="tx1"/>
                </a:solidFill>
              </a:rPr>
              <a:t>öncesi</a:t>
            </a:r>
            <a:r>
              <a:rPr lang="en-GB" sz="1800" dirty="0">
                <a:solidFill>
                  <a:schemeClr val="tx1"/>
                </a:solidFill>
              </a:rPr>
              <a:t> </a:t>
            </a:r>
            <a:r>
              <a:rPr lang="en-GB" sz="1800" dirty="0" err="1">
                <a:solidFill>
                  <a:schemeClr val="tx1"/>
                </a:solidFill>
              </a:rPr>
              <a:t>çatlak</a:t>
            </a:r>
            <a:r>
              <a:rPr lang="en-GB" sz="1800" dirty="0">
                <a:solidFill>
                  <a:schemeClr val="tx1"/>
                </a:solidFill>
              </a:rPr>
              <a:t> </a:t>
            </a:r>
            <a:r>
              <a:rPr lang="en-GB" sz="1800" dirty="0" err="1">
                <a:solidFill>
                  <a:schemeClr val="tx1"/>
                </a:solidFill>
              </a:rPr>
              <a:t>olan</a:t>
            </a:r>
            <a:r>
              <a:rPr lang="en-GB" sz="1800" dirty="0">
                <a:solidFill>
                  <a:schemeClr val="tx1"/>
                </a:solidFill>
              </a:rPr>
              <a:t> </a:t>
            </a:r>
            <a:r>
              <a:rPr lang="en-GB" sz="1800" dirty="0" err="1">
                <a:solidFill>
                  <a:schemeClr val="tx1"/>
                </a:solidFill>
              </a:rPr>
              <a:t>bölgeye</a:t>
            </a:r>
            <a:r>
              <a:rPr lang="en-GB" sz="1800" dirty="0">
                <a:solidFill>
                  <a:schemeClr val="tx1"/>
                </a:solidFill>
              </a:rPr>
              <a:t> </a:t>
            </a:r>
            <a:r>
              <a:rPr lang="en-GB" sz="1800" dirty="0" err="1">
                <a:solidFill>
                  <a:schemeClr val="tx1"/>
                </a:solidFill>
              </a:rPr>
              <a:t>geçici</a:t>
            </a:r>
            <a:r>
              <a:rPr lang="en-GB" sz="1800" dirty="0">
                <a:solidFill>
                  <a:schemeClr val="tx1"/>
                </a:solidFill>
              </a:rPr>
              <a:t> </a:t>
            </a:r>
            <a:r>
              <a:rPr lang="en-GB" sz="1800" dirty="0" err="1">
                <a:solidFill>
                  <a:schemeClr val="tx1"/>
                </a:solidFill>
              </a:rPr>
              <a:t>sızdımazlığı</a:t>
            </a:r>
            <a:r>
              <a:rPr lang="en-GB" sz="1800" dirty="0">
                <a:solidFill>
                  <a:schemeClr val="tx1"/>
                </a:solidFill>
              </a:rPr>
              <a:t> </a:t>
            </a:r>
            <a:r>
              <a:rPr lang="en-GB" sz="1800" dirty="0" err="1">
                <a:solidFill>
                  <a:schemeClr val="tx1"/>
                </a:solidFill>
              </a:rPr>
              <a:t>saglamak</a:t>
            </a:r>
            <a:r>
              <a:rPr lang="en-GB" sz="1800" dirty="0">
                <a:solidFill>
                  <a:schemeClr val="tx1"/>
                </a:solidFill>
              </a:rPr>
              <a:t> </a:t>
            </a:r>
            <a:r>
              <a:rPr lang="en-GB" sz="1800" dirty="0" err="1">
                <a:solidFill>
                  <a:schemeClr val="tx1"/>
                </a:solidFill>
              </a:rPr>
              <a:t>amacı</a:t>
            </a:r>
            <a:r>
              <a:rPr lang="en-GB" sz="1800" dirty="0">
                <a:solidFill>
                  <a:schemeClr val="tx1"/>
                </a:solidFill>
              </a:rPr>
              <a:t> </a:t>
            </a:r>
            <a:r>
              <a:rPr lang="en-GB" sz="1800" dirty="0" err="1">
                <a:solidFill>
                  <a:schemeClr val="tx1"/>
                </a:solidFill>
              </a:rPr>
              <a:t>ile</a:t>
            </a:r>
            <a:r>
              <a:rPr lang="en-GB" sz="1800" dirty="0">
                <a:solidFill>
                  <a:schemeClr val="tx1"/>
                </a:solidFill>
              </a:rPr>
              <a:t> </a:t>
            </a:r>
            <a:r>
              <a:rPr lang="en-GB" sz="1800" dirty="0" err="1">
                <a:solidFill>
                  <a:schemeClr val="tx1"/>
                </a:solidFill>
              </a:rPr>
              <a:t>Conta</a:t>
            </a:r>
            <a:r>
              <a:rPr lang="en-GB" sz="1800" dirty="0">
                <a:solidFill>
                  <a:schemeClr val="tx1"/>
                </a:solidFill>
              </a:rPr>
              <a:t> </a:t>
            </a:r>
            <a:r>
              <a:rPr lang="en-GB" sz="1800" dirty="0" err="1">
                <a:solidFill>
                  <a:schemeClr val="tx1"/>
                </a:solidFill>
              </a:rPr>
              <a:t>çekimi</a:t>
            </a:r>
            <a:r>
              <a:rPr lang="en-GB" sz="1800" dirty="0">
                <a:solidFill>
                  <a:schemeClr val="tx1"/>
                </a:solidFill>
              </a:rPr>
              <a:t>( </a:t>
            </a:r>
            <a:r>
              <a:rPr lang="en-GB" sz="1800" dirty="0" err="1">
                <a:solidFill>
                  <a:schemeClr val="tx1"/>
                </a:solidFill>
              </a:rPr>
              <a:t>kaplama</a:t>
            </a:r>
            <a:r>
              <a:rPr lang="en-GB" sz="1800" dirty="0">
                <a:solidFill>
                  <a:schemeClr val="tx1"/>
                </a:solidFill>
              </a:rPr>
              <a:t>/</a:t>
            </a:r>
            <a:r>
              <a:rPr lang="en-GB" sz="1800" dirty="0" err="1">
                <a:solidFill>
                  <a:schemeClr val="tx1"/>
                </a:solidFill>
              </a:rPr>
              <a:t>sıva</a:t>
            </a:r>
            <a:r>
              <a:rPr lang="en-GB" sz="1800" dirty="0">
                <a:solidFill>
                  <a:schemeClr val="tx1"/>
                </a:solidFill>
              </a:rPr>
              <a:t>) </a:t>
            </a:r>
            <a:r>
              <a:rPr lang="en-GB" sz="1800" dirty="0" err="1">
                <a:solidFill>
                  <a:schemeClr val="tx1"/>
                </a:solidFill>
              </a:rPr>
              <a:t>yapılır</a:t>
            </a:r>
            <a:r>
              <a:rPr lang="en-GB" sz="1800" dirty="0">
                <a:solidFill>
                  <a:schemeClr val="tx1"/>
                </a:solidFill>
              </a:rPr>
              <a:t>, </a:t>
            </a:r>
            <a:r>
              <a:rPr lang="tr-TR" sz="1800" dirty="0">
                <a:solidFill>
                  <a:schemeClr val="tx1"/>
                </a:solidFill>
              </a:rPr>
              <a:t> </a:t>
            </a:r>
            <a:r>
              <a:rPr lang="tr-TR" sz="1800" dirty="0" err="1">
                <a:solidFill>
                  <a:schemeClr val="tx1"/>
                </a:solidFill>
              </a:rPr>
              <a:t>Sikadur</a:t>
            </a:r>
            <a:r>
              <a:rPr lang="tr-TR" sz="1800" dirty="0">
                <a:solidFill>
                  <a:schemeClr val="tx1"/>
                </a:solidFill>
              </a:rPr>
              <a:t> 31 veya </a:t>
            </a:r>
            <a:r>
              <a:rPr lang="tr-TR" sz="1800" dirty="0" err="1">
                <a:solidFill>
                  <a:schemeClr val="tx1"/>
                </a:solidFill>
              </a:rPr>
              <a:t>Basf</a:t>
            </a:r>
            <a:r>
              <a:rPr lang="tr-TR" sz="1800" dirty="0">
                <a:solidFill>
                  <a:schemeClr val="tx1"/>
                </a:solidFill>
              </a:rPr>
              <a:t> </a:t>
            </a:r>
            <a:r>
              <a:rPr lang="tr-TR" sz="1800" dirty="0" err="1">
                <a:solidFill>
                  <a:schemeClr val="tx1"/>
                </a:solidFill>
              </a:rPr>
              <a:t>Concresive</a:t>
            </a:r>
            <a:r>
              <a:rPr lang="tr-TR" sz="1800" dirty="0">
                <a:solidFill>
                  <a:schemeClr val="tx1"/>
                </a:solidFill>
              </a:rPr>
              <a:t> 1406.B</a:t>
            </a:r>
            <a:r>
              <a:rPr lang="en-GB" sz="1800" dirty="0">
                <a:solidFill>
                  <a:schemeClr val="tx1"/>
                </a:solidFill>
              </a:rPr>
              <a:t>u </a:t>
            </a:r>
            <a:r>
              <a:rPr lang="en-GB" sz="1800" dirty="0" err="1">
                <a:solidFill>
                  <a:schemeClr val="tx1"/>
                </a:solidFill>
              </a:rPr>
              <a:t>işlem</a:t>
            </a:r>
            <a:r>
              <a:rPr lang="en-GB" sz="1800" dirty="0">
                <a:solidFill>
                  <a:schemeClr val="tx1"/>
                </a:solidFill>
              </a:rPr>
              <a:t> </a:t>
            </a:r>
            <a:r>
              <a:rPr lang="en-GB" sz="1800" dirty="0" err="1">
                <a:solidFill>
                  <a:schemeClr val="tx1"/>
                </a:solidFill>
              </a:rPr>
              <a:t>sıarasında</a:t>
            </a:r>
            <a:r>
              <a:rPr lang="en-GB" sz="1800" dirty="0">
                <a:solidFill>
                  <a:schemeClr val="tx1"/>
                </a:solidFill>
              </a:rPr>
              <a:t> </a:t>
            </a:r>
            <a:r>
              <a:rPr lang="en-GB" sz="1800" dirty="0" err="1">
                <a:solidFill>
                  <a:schemeClr val="tx1"/>
                </a:solidFill>
              </a:rPr>
              <a:t>epoksi</a:t>
            </a:r>
            <a:r>
              <a:rPr lang="en-GB" sz="1800" dirty="0">
                <a:solidFill>
                  <a:schemeClr val="tx1"/>
                </a:solidFill>
              </a:rPr>
              <a:t> </a:t>
            </a:r>
            <a:r>
              <a:rPr lang="en-GB" sz="1800" dirty="0" err="1">
                <a:solidFill>
                  <a:schemeClr val="tx1"/>
                </a:solidFill>
              </a:rPr>
              <a:t>enjeksiyon</a:t>
            </a:r>
            <a:r>
              <a:rPr lang="en-GB" sz="1800" dirty="0">
                <a:solidFill>
                  <a:schemeClr val="tx1"/>
                </a:solidFill>
              </a:rPr>
              <a:t> </a:t>
            </a:r>
            <a:r>
              <a:rPr lang="en-GB" sz="1800" dirty="0" err="1">
                <a:solidFill>
                  <a:schemeClr val="tx1"/>
                </a:solidFill>
              </a:rPr>
              <a:t>yapılacak</a:t>
            </a:r>
            <a:r>
              <a:rPr lang="en-GB" sz="1800" dirty="0">
                <a:solidFill>
                  <a:schemeClr val="tx1"/>
                </a:solidFill>
              </a:rPr>
              <a:t> </a:t>
            </a:r>
            <a:r>
              <a:rPr lang="en-GB" sz="1800" dirty="0" err="1">
                <a:solidFill>
                  <a:schemeClr val="tx1"/>
                </a:solidFill>
              </a:rPr>
              <a:t>delikler</a:t>
            </a:r>
            <a:r>
              <a:rPr lang="en-GB" sz="1800" dirty="0">
                <a:solidFill>
                  <a:schemeClr val="tx1"/>
                </a:solidFill>
              </a:rPr>
              <a:t> </a:t>
            </a:r>
            <a:r>
              <a:rPr lang="en-GB" sz="1800" dirty="0" err="1">
                <a:solidFill>
                  <a:schemeClr val="tx1"/>
                </a:solidFill>
              </a:rPr>
              <a:t>boş</a:t>
            </a:r>
            <a:r>
              <a:rPr lang="en-GB" sz="1800" dirty="0">
                <a:solidFill>
                  <a:schemeClr val="tx1"/>
                </a:solidFill>
              </a:rPr>
              <a:t> </a:t>
            </a:r>
            <a:r>
              <a:rPr lang="en-GB" sz="1800" dirty="0" err="1">
                <a:solidFill>
                  <a:schemeClr val="tx1"/>
                </a:solidFill>
              </a:rPr>
              <a:t>bırakılır</a:t>
            </a:r>
            <a:r>
              <a:rPr lang="en-GB" sz="1800" dirty="0">
                <a:solidFill>
                  <a:schemeClr val="tx1"/>
                </a:solidFill>
              </a:rPr>
              <a:t>.</a:t>
            </a:r>
            <a:endParaRPr lang="tr-TR" sz="1800" dirty="0">
              <a:solidFill>
                <a:schemeClr val="tx1"/>
              </a:solidFill>
            </a:endParaRPr>
          </a:p>
          <a:p>
            <a:pPr>
              <a:lnSpc>
                <a:spcPct val="150000"/>
              </a:lnSpc>
            </a:pPr>
            <a:r>
              <a:rPr lang="en-GB" sz="1800" dirty="0" err="1">
                <a:solidFill>
                  <a:schemeClr val="tx1"/>
                </a:solidFill>
              </a:rPr>
              <a:t>Çatlak</a:t>
            </a:r>
            <a:r>
              <a:rPr lang="en-GB" sz="1800" dirty="0">
                <a:solidFill>
                  <a:schemeClr val="tx1"/>
                </a:solidFill>
              </a:rPr>
              <a:t> </a:t>
            </a:r>
            <a:r>
              <a:rPr lang="en-GB" sz="1800" dirty="0" err="1">
                <a:solidFill>
                  <a:schemeClr val="tx1"/>
                </a:solidFill>
              </a:rPr>
              <a:t>yüzey</a:t>
            </a:r>
            <a:r>
              <a:rPr lang="en-GB" sz="1800" dirty="0">
                <a:solidFill>
                  <a:schemeClr val="tx1"/>
                </a:solidFill>
              </a:rPr>
              <a:t> </a:t>
            </a:r>
            <a:r>
              <a:rPr lang="en-GB" sz="1800" dirty="0" err="1">
                <a:solidFill>
                  <a:schemeClr val="tx1"/>
                </a:solidFill>
              </a:rPr>
              <a:t>neredeyse</a:t>
            </a:r>
            <a:r>
              <a:rPr lang="en-GB" sz="1800" dirty="0">
                <a:solidFill>
                  <a:schemeClr val="tx1"/>
                </a:solidFill>
              </a:rPr>
              <a:t> </a:t>
            </a:r>
            <a:r>
              <a:rPr lang="en-GB" sz="1800" dirty="0" err="1">
                <a:solidFill>
                  <a:schemeClr val="tx1"/>
                </a:solidFill>
              </a:rPr>
              <a:t>üzerine</a:t>
            </a:r>
            <a:r>
              <a:rPr lang="en-GB" sz="1800" dirty="0">
                <a:solidFill>
                  <a:schemeClr val="tx1"/>
                </a:solidFill>
              </a:rPr>
              <a:t> </a:t>
            </a:r>
            <a:r>
              <a:rPr lang="en-GB" sz="1800" dirty="0" err="1">
                <a:solidFill>
                  <a:schemeClr val="tx1"/>
                </a:solidFill>
              </a:rPr>
              <a:t>gelecek</a:t>
            </a:r>
            <a:r>
              <a:rPr lang="en-GB" sz="1800" dirty="0">
                <a:solidFill>
                  <a:schemeClr val="tx1"/>
                </a:solidFill>
              </a:rPr>
              <a:t> </a:t>
            </a:r>
            <a:r>
              <a:rPr lang="en-GB" sz="1800" dirty="0" err="1">
                <a:solidFill>
                  <a:schemeClr val="tx1"/>
                </a:solidFill>
              </a:rPr>
              <a:t>şekilde</a:t>
            </a:r>
            <a:r>
              <a:rPr lang="tr-TR" sz="1800" dirty="0">
                <a:solidFill>
                  <a:schemeClr val="tx1"/>
                </a:solidFill>
              </a:rPr>
              <a:t> </a:t>
            </a:r>
            <a:r>
              <a:rPr lang="tr-TR" sz="1800" dirty="0" err="1">
                <a:solidFill>
                  <a:schemeClr val="tx1"/>
                </a:solidFill>
              </a:rPr>
              <a:t>canta</a:t>
            </a:r>
            <a:r>
              <a:rPr lang="tr-TR" sz="1800" dirty="0">
                <a:solidFill>
                  <a:schemeClr val="tx1"/>
                </a:solidFill>
              </a:rPr>
              <a:t> </a:t>
            </a:r>
            <a:r>
              <a:rPr lang="tr-TR" sz="1800" dirty="0" err="1">
                <a:solidFill>
                  <a:schemeClr val="tx1"/>
                </a:solidFill>
              </a:rPr>
              <a:t>uygulması</a:t>
            </a:r>
            <a:r>
              <a:rPr lang="tr-TR" sz="1800" dirty="0">
                <a:solidFill>
                  <a:schemeClr val="tx1"/>
                </a:solidFill>
              </a:rPr>
              <a:t> yapılır.</a:t>
            </a:r>
          </a:p>
        </p:txBody>
      </p:sp>
      <p:sp>
        <p:nvSpPr>
          <p:cNvPr id="2" name="Dikdörtgen 1"/>
          <p:cNvSpPr/>
          <p:nvPr/>
        </p:nvSpPr>
        <p:spPr>
          <a:xfrm>
            <a:off x="0" y="149902"/>
            <a:ext cx="10028420" cy="58461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5556" y="207602"/>
            <a:ext cx="1910796" cy="526916"/>
          </a:xfrm>
          <a:prstGeom prst="rect">
            <a:avLst/>
          </a:prstGeom>
        </p:spPr>
      </p:pic>
      <p:sp>
        <p:nvSpPr>
          <p:cNvPr id="6" name="Dikdörtgen 5"/>
          <p:cNvSpPr/>
          <p:nvPr/>
        </p:nvSpPr>
        <p:spPr>
          <a:xfrm>
            <a:off x="0" y="6640642"/>
            <a:ext cx="12192001" cy="9243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11692329" y="6474500"/>
            <a:ext cx="354024" cy="39474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p:cNvSpPr txBox="1"/>
          <p:nvPr/>
        </p:nvSpPr>
        <p:spPr>
          <a:xfrm>
            <a:off x="11673528" y="6488668"/>
            <a:ext cx="415498" cy="369332"/>
          </a:xfrm>
          <a:prstGeom prst="rect">
            <a:avLst/>
          </a:prstGeom>
          <a:noFill/>
        </p:spPr>
        <p:txBody>
          <a:bodyPr wrap="none" rtlCol="0">
            <a:spAutoFit/>
          </a:bodyPr>
          <a:lstStyle/>
          <a:p>
            <a:r>
              <a:rPr lang="tr-TR" b="1" dirty="0">
                <a:solidFill>
                  <a:schemeClr val="bg1"/>
                </a:solidFill>
              </a:rPr>
              <a:t>45</a:t>
            </a:r>
          </a:p>
        </p:txBody>
      </p:sp>
      <p:sp>
        <p:nvSpPr>
          <p:cNvPr id="9" name="Alt Başlık 2"/>
          <p:cNvSpPr txBox="1">
            <a:spLocks/>
          </p:cNvSpPr>
          <p:nvPr/>
        </p:nvSpPr>
        <p:spPr>
          <a:xfrm>
            <a:off x="212361" y="252572"/>
            <a:ext cx="8043978" cy="481946"/>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3200" kern="1200">
                <a:solidFill>
                  <a:schemeClr val="bg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endParaRPr lang="tr-TR" sz="2800" dirty="0">
              <a:latin typeface="Arial Narrow" panose="020B0606020202030204" pitchFamily="34" charset="0"/>
            </a:endParaRPr>
          </a:p>
        </p:txBody>
      </p:sp>
    </p:spTree>
    <p:extLst>
      <p:ext uri="{BB962C8B-B14F-4D97-AF65-F5344CB8AC3E}">
        <p14:creationId xmlns:p14="http://schemas.microsoft.com/office/powerpoint/2010/main" val="3330387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2" name="Dikdörtgen 1"/>
          <p:cNvSpPr/>
          <p:nvPr/>
        </p:nvSpPr>
        <p:spPr>
          <a:xfrm>
            <a:off x="0" y="149902"/>
            <a:ext cx="10028420" cy="58461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5556" y="207602"/>
            <a:ext cx="1910796" cy="526916"/>
          </a:xfrm>
          <a:prstGeom prst="rect">
            <a:avLst/>
          </a:prstGeom>
        </p:spPr>
      </p:pic>
      <p:sp>
        <p:nvSpPr>
          <p:cNvPr id="6" name="Dikdörtgen 5"/>
          <p:cNvSpPr/>
          <p:nvPr/>
        </p:nvSpPr>
        <p:spPr>
          <a:xfrm>
            <a:off x="0" y="6640642"/>
            <a:ext cx="12192001" cy="9243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11692329" y="6474500"/>
            <a:ext cx="354024" cy="39474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p:cNvSpPr txBox="1"/>
          <p:nvPr/>
        </p:nvSpPr>
        <p:spPr>
          <a:xfrm>
            <a:off x="11673528" y="6488668"/>
            <a:ext cx="415498" cy="369332"/>
          </a:xfrm>
          <a:prstGeom prst="rect">
            <a:avLst/>
          </a:prstGeom>
          <a:noFill/>
        </p:spPr>
        <p:txBody>
          <a:bodyPr wrap="none" rtlCol="0">
            <a:spAutoFit/>
          </a:bodyPr>
          <a:lstStyle/>
          <a:p>
            <a:r>
              <a:rPr lang="tr-TR" b="1" dirty="0">
                <a:solidFill>
                  <a:schemeClr val="bg1"/>
                </a:solidFill>
              </a:rPr>
              <a:t>46</a:t>
            </a:r>
          </a:p>
        </p:txBody>
      </p:sp>
      <p:sp>
        <p:nvSpPr>
          <p:cNvPr id="9" name="Alt Başlık 2"/>
          <p:cNvSpPr txBox="1">
            <a:spLocks/>
          </p:cNvSpPr>
          <p:nvPr/>
        </p:nvSpPr>
        <p:spPr>
          <a:xfrm>
            <a:off x="212361" y="252572"/>
            <a:ext cx="8043978" cy="481946"/>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3200" kern="1200">
                <a:solidFill>
                  <a:schemeClr val="bg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endParaRPr lang="tr-TR" sz="2800" dirty="0">
              <a:latin typeface="Arial Narrow" panose="020B0606020202030204" pitchFamily="34" charset="0"/>
            </a:endParaRPr>
          </a:p>
        </p:txBody>
      </p:sp>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938" y="1412875"/>
            <a:ext cx="4903862" cy="3657117"/>
          </a:xfrm>
          <a:prstGeom prst="rect">
            <a:avLst/>
          </a:prstGeom>
        </p:spPr>
      </p:pic>
      <p:pic>
        <p:nvPicPr>
          <p:cNvPr id="10" name="Resi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4625" y="1412875"/>
            <a:ext cx="4903862" cy="3657117"/>
          </a:xfrm>
          <a:prstGeom prst="rect">
            <a:avLst/>
          </a:prstGeom>
        </p:spPr>
      </p:pic>
      <p:sp>
        <p:nvSpPr>
          <p:cNvPr id="5" name="Dikdörtgen 4"/>
          <p:cNvSpPr/>
          <p:nvPr/>
        </p:nvSpPr>
        <p:spPr>
          <a:xfrm>
            <a:off x="6603097" y="5221966"/>
            <a:ext cx="3306483" cy="369332"/>
          </a:xfrm>
          <a:prstGeom prst="rect">
            <a:avLst/>
          </a:prstGeom>
        </p:spPr>
        <p:txBody>
          <a:bodyPr wrap="none">
            <a:spAutoFit/>
          </a:bodyPr>
          <a:lstStyle/>
          <a:p>
            <a:r>
              <a:rPr lang="en-GB" b="1" dirty="0">
                <a:latin typeface="Calibri" panose="020F0502020204030204" pitchFamily="34" charset="0"/>
                <a:ea typeface="Calibri" panose="020F0502020204030204" pitchFamily="34" charset="0"/>
                <a:cs typeface="Times New Roman" panose="02020603050405020304" pitchFamily="18" charset="0"/>
              </a:rPr>
              <a:t>(</a:t>
            </a:r>
            <a:r>
              <a:rPr lang="en-GB" b="1" dirty="0" err="1">
                <a:latin typeface="Calibri" panose="020F0502020204030204" pitchFamily="34" charset="0"/>
                <a:ea typeface="Calibri" panose="020F0502020204030204" pitchFamily="34" charset="0"/>
                <a:cs typeface="Times New Roman" panose="02020603050405020304" pitchFamily="18" charset="0"/>
              </a:rPr>
              <a:t>sızdırmazlık</a:t>
            </a:r>
            <a:r>
              <a:rPr lang="en-GB" b="1" dirty="0">
                <a:latin typeface="Calibri" panose="020F0502020204030204" pitchFamily="34" charset="0"/>
                <a:ea typeface="Calibri" panose="020F0502020204030204" pitchFamily="34" charset="0"/>
                <a:cs typeface="Times New Roman" panose="02020603050405020304" pitchFamily="18" charset="0"/>
              </a:rPr>
              <a:t> </a:t>
            </a:r>
            <a:r>
              <a:rPr lang="en-GB" b="1" dirty="0" err="1">
                <a:latin typeface="Calibri" panose="020F0502020204030204" pitchFamily="34" charset="0"/>
                <a:ea typeface="Calibri" panose="020F0502020204030204" pitchFamily="34" charset="0"/>
                <a:cs typeface="Times New Roman" panose="02020603050405020304" pitchFamily="18" charset="0"/>
              </a:rPr>
              <a:t>contası</a:t>
            </a:r>
            <a:r>
              <a:rPr lang="en-GB" b="1" dirty="0">
                <a:latin typeface="Calibri" panose="020F0502020204030204" pitchFamily="34" charset="0"/>
                <a:ea typeface="Calibri" panose="020F0502020204030204" pitchFamily="34" charset="0"/>
                <a:cs typeface="Times New Roman" panose="02020603050405020304" pitchFamily="18" charset="0"/>
              </a:rPr>
              <a:t> </a:t>
            </a:r>
            <a:r>
              <a:rPr lang="en-GB" b="1" dirty="0" err="1">
                <a:latin typeface="Calibri" panose="020F0502020204030204" pitchFamily="34" charset="0"/>
                <a:ea typeface="Calibri" panose="020F0502020204030204" pitchFamily="34" charset="0"/>
                <a:cs typeface="Times New Roman" panose="02020603050405020304" pitchFamily="18" charset="0"/>
              </a:rPr>
              <a:t>uygulaması</a:t>
            </a:r>
            <a:r>
              <a:rPr lang="en-GB" b="1" dirty="0">
                <a:latin typeface="Calibri" panose="020F0502020204030204" pitchFamily="34" charset="0"/>
                <a:ea typeface="Calibri" panose="020F0502020204030204" pitchFamily="34" charset="0"/>
                <a:cs typeface="Times New Roman" panose="02020603050405020304" pitchFamily="18" charset="0"/>
              </a:rPr>
              <a:t>)</a:t>
            </a:r>
            <a:endParaRPr lang="tr-TR" dirty="0"/>
          </a:p>
        </p:txBody>
      </p:sp>
      <p:sp>
        <p:nvSpPr>
          <p:cNvPr id="11" name="Dikdörtgen 10"/>
          <p:cNvSpPr/>
          <p:nvPr/>
        </p:nvSpPr>
        <p:spPr>
          <a:xfrm>
            <a:off x="3237768" y="2461905"/>
            <a:ext cx="778868" cy="369332"/>
          </a:xfrm>
          <a:prstGeom prst="rect">
            <a:avLst/>
          </a:prstGeom>
        </p:spPr>
        <p:txBody>
          <a:bodyPr wrap="none">
            <a:spAutoFit/>
          </a:bodyPr>
          <a:lstStyle/>
          <a:p>
            <a:r>
              <a:rPr lang="tr-TR" b="1" dirty="0">
                <a:latin typeface="Calibri" panose="020F0502020204030204" pitchFamily="34" charset="0"/>
                <a:ea typeface="Calibri" panose="020F0502020204030204" pitchFamily="34" charset="0"/>
                <a:cs typeface="Times New Roman" panose="02020603050405020304" pitchFamily="18" charset="0"/>
              </a:rPr>
              <a:t>Çatlak</a:t>
            </a:r>
            <a:endParaRPr lang="tr-TR" dirty="0"/>
          </a:p>
        </p:txBody>
      </p:sp>
    </p:spTree>
    <p:extLst>
      <p:ext uri="{BB962C8B-B14F-4D97-AF65-F5344CB8AC3E}">
        <p14:creationId xmlns:p14="http://schemas.microsoft.com/office/powerpoint/2010/main" val="41773108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2" name="Dikdörtgen 1"/>
          <p:cNvSpPr/>
          <p:nvPr/>
        </p:nvSpPr>
        <p:spPr>
          <a:xfrm>
            <a:off x="0" y="149902"/>
            <a:ext cx="10028420" cy="58461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5556" y="207602"/>
            <a:ext cx="1910796" cy="526916"/>
          </a:xfrm>
          <a:prstGeom prst="rect">
            <a:avLst/>
          </a:prstGeom>
        </p:spPr>
      </p:pic>
      <p:sp>
        <p:nvSpPr>
          <p:cNvPr id="6" name="Dikdörtgen 5"/>
          <p:cNvSpPr/>
          <p:nvPr/>
        </p:nvSpPr>
        <p:spPr>
          <a:xfrm>
            <a:off x="0" y="6640642"/>
            <a:ext cx="12192001" cy="9243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11692329" y="6474500"/>
            <a:ext cx="354024" cy="39474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p:cNvSpPr txBox="1"/>
          <p:nvPr/>
        </p:nvSpPr>
        <p:spPr>
          <a:xfrm>
            <a:off x="11673528" y="6488668"/>
            <a:ext cx="415498" cy="369332"/>
          </a:xfrm>
          <a:prstGeom prst="rect">
            <a:avLst/>
          </a:prstGeom>
          <a:noFill/>
        </p:spPr>
        <p:txBody>
          <a:bodyPr wrap="none" rtlCol="0">
            <a:spAutoFit/>
          </a:bodyPr>
          <a:lstStyle/>
          <a:p>
            <a:r>
              <a:rPr lang="tr-TR" b="1" dirty="0">
                <a:solidFill>
                  <a:schemeClr val="bg1"/>
                </a:solidFill>
              </a:rPr>
              <a:t>47</a:t>
            </a:r>
          </a:p>
        </p:txBody>
      </p:sp>
      <p:sp>
        <p:nvSpPr>
          <p:cNvPr id="9" name="Alt Başlık 2"/>
          <p:cNvSpPr txBox="1">
            <a:spLocks/>
          </p:cNvSpPr>
          <p:nvPr/>
        </p:nvSpPr>
        <p:spPr>
          <a:xfrm>
            <a:off x="212361" y="252572"/>
            <a:ext cx="8043978" cy="481946"/>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3200" kern="1200">
                <a:solidFill>
                  <a:schemeClr val="bg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endParaRPr lang="tr-TR" sz="2800" dirty="0">
              <a:latin typeface="Arial Narrow" panose="020B0606020202030204" pitchFamily="34" charset="0"/>
            </a:endParaRPr>
          </a:p>
        </p:txBody>
      </p:sp>
      <p:pic>
        <p:nvPicPr>
          <p:cNvPr id="11" name="Resim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938" y="1412875"/>
            <a:ext cx="5371391" cy="3657117"/>
          </a:xfrm>
          <a:prstGeom prst="rect">
            <a:avLst/>
          </a:prstGeom>
        </p:spPr>
      </p:pic>
      <p:sp>
        <p:nvSpPr>
          <p:cNvPr id="10" name="Alt Başlık 2"/>
          <p:cNvSpPr>
            <a:spLocks noGrp="1"/>
          </p:cNvSpPr>
          <p:nvPr>
            <p:ph type="subTitle" idx="1"/>
          </p:nvPr>
        </p:nvSpPr>
        <p:spPr>
          <a:xfrm>
            <a:off x="6492999" y="1412875"/>
            <a:ext cx="5180529" cy="3775067"/>
          </a:xfrm>
        </p:spPr>
        <p:txBody>
          <a:bodyPr>
            <a:noAutofit/>
          </a:bodyPr>
          <a:lstStyle/>
          <a:p>
            <a:pPr>
              <a:lnSpc>
                <a:spcPct val="150000"/>
              </a:lnSpc>
            </a:pPr>
            <a:r>
              <a:rPr lang="en-GB" sz="1800" b="1" dirty="0">
                <a:solidFill>
                  <a:schemeClr val="tx1"/>
                </a:solidFill>
              </a:rPr>
              <a:t>1.3 </a:t>
            </a:r>
            <a:r>
              <a:rPr lang="en-GB" sz="1800" b="1" dirty="0" err="1">
                <a:solidFill>
                  <a:schemeClr val="tx1"/>
                </a:solidFill>
              </a:rPr>
              <a:t>Enjeksiyon</a:t>
            </a:r>
            <a:r>
              <a:rPr lang="en-GB" sz="1800" b="1" dirty="0">
                <a:solidFill>
                  <a:schemeClr val="tx1"/>
                </a:solidFill>
              </a:rPr>
              <a:t> </a:t>
            </a:r>
            <a:r>
              <a:rPr lang="en-GB" sz="1800" b="1" dirty="0" err="1">
                <a:solidFill>
                  <a:schemeClr val="tx1"/>
                </a:solidFill>
              </a:rPr>
              <a:t>yüzey</a:t>
            </a:r>
            <a:r>
              <a:rPr lang="en-GB" sz="1800" b="1" dirty="0">
                <a:solidFill>
                  <a:schemeClr val="tx1"/>
                </a:solidFill>
              </a:rPr>
              <a:t> </a:t>
            </a:r>
            <a:r>
              <a:rPr lang="en-GB" sz="1800" b="1" dirty="0" err="1">
                <a:solidFill>
                  <a:schemeClr val="tx1"/>
                </a:solidFill>
              </a:rPr>
              <a:t>pakerinin</a:t>
            </a:r>
            <a:r>
              <a:rPr lang="en-GB" sz="1800" b="1" dirty="0">
                <a:solidFill>
                  <a:schemeClr val="tx1"/>
                </a:solidFill>
              </a:rPr>
              <a:t> </a:t>
            </a:r>
            <a:r>
              <a:rPr lang="en-GB" sz="1800" b="1" dirty="0" err="1">
                <a:solidFill>
                  <a:schemeClr val="tx1"/>
                </a:solidFill>
              </a:rPr>
              <a:t>yerleştirilmesi</a:t>
            </a:r>
            <a:endParaRPr lang="tr-TR" sz="1800" b="1" dirty="0">
              <a:solidFill>
                <a:schemeClr val="tx1"/>
              </a:solidFill>
            </a:endParaRPr>
          </a:p>
          <a:p>
            <a:pPr>
              <a:lnSpc>
                <a:spcPct val="150000"/>
              </a:lnSpc>
            </a:pPr>
            <a:r>
              <a:rPr lang="tr-TR" sz="1800" dirty="0">
                <a:solidFill>
                  <a:schemeClr val="tx1"/>
                </a:solidFill>
              </a:rPr>
              <a:t>	</a:t>
            </a:r>
            <a:r>
              <a:rPr lang="en-GB" sz="1800" dirty="0">
                <a:solidFill>
                  <a:schemeClr val="tx1"/>
                </a:solidFill>
              </a:rPr>
              <a:t> </a:t>
            </a:r>
            <a:r>
              <a:rPr lang="en-GB" sz="1800" dirty="0" err="1">
                <a:solidFill>
                  <a:schemeClr val="tx1"/>
                </a:solidFill>
              </a:rPr>
              <a:t>Yüzey</a:t>
            </a:r>
            <a:r>
              <a:rPr lang="en-GB" sz="1800" dirty="0">
                <a:solidFill>
                  <a:schemeClr val="tx1"/>
                </a:solidFill>
              </a:rPr>
              <a:t> </a:t>
            </a:r>
            <a:r>
              <a:rPr lang="en-GB" sz="1800" dirty="0" err="1">
                <a:solidFill>
                  <a:schemeClr val="tx1"/>
                </a:solidFill>
              </a:rPr>
              <a:t>enjeksiyon</a:t>
            </a:r>
            <a:r>
              <a:rPr lang="en-GB" sz="1800" dirty="0">
                <a:solidFill>
                  <a:schemeClr val="tx1"/>
                </a:solidFill>
              </a:rPr>
              <a:t> </a:t>
            </a:r>
            <a:r>
              <a:rPr lang="en-GB" sz="1800" dirty="0" err="1">
                <a:solidFill>
                  <a:schemeClr val="tx1"/>
                </a:solidFill>
              </a:rPr>
              <a:t>pakeri</a:t>
            </a:r>
            <a:r>
              <a:rPr lang="en-GB" sz="1800" dirty="0">
                <a:solidFill>
                  <a:schemeClr val="tx1"/>
                </a:solidFill>
              </a:rPr>
              <a:t>, </a:t>
            </a:r>
            <a:r>
              <a:rPr lang="en-GB" sz="1800" dirty="0" err="1">
                <a:solidFill>
                  <a:schemeClr val="tx1"/>
                </a:solidFill>
              </a:rPr>
              <a:t>enjeksiyon</a:t>
            </a:r>
            <a:r>
              <a:rPr lang="en-GB" sz="1800" dirty="0">
                <a:solidFill>
                  <a:schemeClr val="tx1"/>
                </a:solidFill>
              </a:rPr>
              <a:t> </a:t>
            </a:r>
            <a:r>
              <a:rPr lang="en-GB" sz="1800" dirty="0" err="1">
                <a:solidFill>
                  <a:schemeClr val="tx1"/>
                </a:solidFill>
              </a:rPr>
              <a:t>yapılacak</a:t>
            </a:r>
            <a:r>
              <a:rPr lang="en-GB" sz="1800" dirty="0">
                <a:solidFill>
                  <a:schemeClr val="tx1"/>
                </a:solidFill>
              </a:rPr>
              <a:t> </a:t>
            </a:r>
            <a:r>
              <a:rPr lang="en-GB" sz="1800" dirty="0" err="1">
                <a:solidFill>
                  <a:schemeClr val="tx1"/>
                </a:solidFill>
              </a:rPr>
              <a:t>böleye</a:t>
            </a:r>
            <a:r>
              <a:rPr lang="en-GB" sz="1800" dirty="0">
                <a:solidFill>
                  <a:schemeClr val="tx1"/>
                </a:solidFill>
              </a:rPr>
              <a:t>, </a:t>
            </a:r>
            <a:r>
              <a:rPr lang="en-GB" sz="1800" dirty="0" err="1">
                <a:solidFill>
                  <a:schemeClr val="tx1"/>
                </a:solidFill>
              </a:rPr>
              <a:t>mevcut</a:t>
            </a:r>
            <a:r>
              <a:rPr lang="en-GB" sz="1800" dirty="0">
                <a:solidFill>
                  <a:schemeClr val="tx1"/>
                </a:solidFill>
              </a:rPr>
              <a:t> </a:t>
            </a:r>
            <a:r>
              <a:rPr lang="en-GB" sz="1800" dirty="0" err="1">
                <a:solidFill>
                  <a:schemeClr val="tx1"/>
                </a:solidFill>
              </a:rPr>
              <a:t>çatlakları</a:t>
            </a:r>
            <a:r>
              <a:rPr lang="en-GB" sz="1800" dirty="0">
                <a:solidFill>
                  <a:schemeClr val="tx1"/>
                </a:solidFill>
              </a:rPr>
              <a:t> </a:t>
            </a:r>
            <a:r>
              <a:rPr lang="en-GB" sz="1800" dirty="0" err="1">
                <a:solidFill>
                  <a:schemeClr val="tx1"/>
                </a:solidFill>
              </a:rPr>
              <a:t>tıkamadan</a:t>
            </a:r>
            <a:r>
              <a:rPr lang="en-GB" sz="1800" dirty="0">
                <a:solidFill>
                  <a:schemeClr val="tx1"/>
                </a:solidFill>
              </a:rPr>
              <a:t> </a:t>
            </a:r>
            <a:r>
              <a:rPr lang="en-GB" sz="1800" dirty="0" err="1">
                <a:solidFill>
                  <a:schemeClr val="tx1"/>
                </a:solidFill>
              </a:rPr>
              <a:t>sabitlenir</a:t>
            </a:r>
            <a:r>
              <a:rPr lang="en-GB" sz="1800" dirty="0">
                <a:solidFill>
                  <a:schemeClr val="tx1"/>
                </a:solidFill>
              </a:rPr>
              <a:t>. </a:t>
            </a:r>
            <a:r>
              <a:rPr lang="en-GB" sz="1800" dirty="0" err="1">
                <a:solidFill>
                  <a:schemeClr val="tx1"/>
                </a:solidFill>
              </a:rPr>
              <a:t>Geçici</a:t>
            </a:r>
            <a:r>
              <a:rPr lang="en-GB" sz="1800" dirty="0">
                <a:solidFill>
                  <a:schemeClr val="tx1"/>
                </a:solidFill>
              </a:rPr>
              <a:t> </a:t>
            </a:r>
            <a:r>
              <a:rPr lang="en-GB" sz="1800" dirty="0" err="1">
                <a:solidFill>
                  <a:schemeClr val="tx1"/>
                </a:solidFill>
              </a:rPr>
              <a:t>sızdırmazlık</a:t>
            </a:r>
            <a:r>
              <a:rPr lang="en-GB" sz="1800" dirty="0">
                <a:solidFill>
                  <a:schemeClr val="tx1"/>
                </a:solidFill>
              </a:rPr>
              <a:t> </a:t>
            </a:r>
            <a:r>
              <a:rPr lang="en-GB" sz="1800" dirty="0" err="1">
                <a:solidFill>
                  <a:schemeClr val="tx1"/>
                </a:solidFill>
              </a:rPr>
              <a:t>contası</a:t>
            </a:r>
            <a:r>
              <a:rPr lang="en-GB" sz="1800" dirty="0">
                <a:solidFill>
                  <a:schemeClr val="tx1"/>
                </a:solidFill>
              </a:rPr>
              <a:t> </a:t>
            </a:r>
            <a:r>
              <a:rPr lang="en-GB" sz="1800" dirty="0" err="1">
                <a:solidFill>
                  <a:schemeClr val="tx1"/>
                </a:solidFill>
              </a:rPr>
              <a:t>yeterli</a:t>
            </a:r>
            <a:r>
              <a:rPr lang="en-GB" sz="1800" dirty="0">
                <a:solidFill>
                  <a:schemeClr val="tx1"/>
                </a:solidFill>
              </a:rPr>
              <a:t> </a:t>
            </a:r>
            <a:r>
              <a:rPr lang="en-GB" sz="1800" dirty="0" err="1">
                <a:solidFill>
                  <a:schemeClr val="tx1"/>
                </a:solidFill>
              </a:rPr>
              <a:t>kalınlıkta</a:t>
            </a:r>
            <a:r>
              <a:rPr lang="en-GB" sz="1800" dirty="0">
                <a:solidFill>
                  <a:schemeClr val="tx1"/>
                </a:solidFill>
              </a:rPr>
              <a:t> </a:t>
            </a:r>
            <a:r>
              <a:rPr lang="en-GB" sz="1800" dirty="0" err="1">
                <a:solidFill>
                  <a:schemeClr val="tx1"/>
                </a:solidFill>
              </a:rPr>
              <a:t>çekilmelidir,enjeksyon</a:t>
            </a:r>
            <a:r>
              <a:rPr lang="en-GB" sz="1800" dirty="0">
                <a:solidFill>
                  <a:schemeClr val="tx1"/>
                </a:solidFill>
              </a:rPr>
              <a:t> </a:t>
            </a:r>
            <a:r>
              <a:rPr lang="en-GB" sz="1800" dirty="0" err="1">
                <a:solidFill>
                  <a:schemeClr val="tx1"/>
                </a:solidFill>
              </a:rPr>
              <a:t>basıncından</a:t>
            </a:r>
            <a:r>
              <a:rPr lang="en-GB" sz="1800" dirty="0">
                <a:solidFill>
                  <a:schemeClr val="tx1"/>
                </a:solidFill>
              </a:rPr>
              <a:t> </a:t>
            </a:r>
            <a:r>
              <a:rPr lang="en-GB" sz="1800" dirty="0" err="1">
                <a:solidFill>
                  <a:schemeClr val="tx1"/>
                </a:solidFill>
              </a:rPr>
              <a:t>dolayı</a:t>
            </a:r>
            <a:r>
              <a:rPr lang="en-GB" sz="1800" dirty="0">
                <a:solidFill>
                  <a:schemeClr val="tx1"/>
                </a:solidFill>
              </a:rPr>
              <a:t> </a:t>
            </a:r>
            <a:r>
              <a:rPr lang="en-GB" sz="1800" dirty="0" err="1">
                <a:solidFill>
                  <a:schemeClr val="tx1"/>
                </a:solidFill>
              </a:rPr>
              <a:t>oluşacak</a:t>
            </a:r>
            <a:r>
              <a:rPr lang="en-GB" sz="1800" dirty="0">
                <a:solidFill>
                  <a:schemeClr val="tx1"/>
                </a:solidFill>
              </a:rPr>
              <a:t> </a:t>
            </a:r>
            <a:r>
              <a:rPr lang="en-GB" sz="1800" dirty="0" err="1">
                <a:solidFill>
                  <a:schemeClr val="tx1"/>
                </a:solidFill>
              </a:rPr>
              <a:t>sızıntıyı</a:t>
            </a:r>
            <a:r>
              <a:rPr lang="en-GB" sz="1800" dirty="0">
                <a:solidFill>
                  <a:schemeClr val="tx1"/>
                </a:solidFill>
              </a:rPr>
              <a:t> </a:t>
            </a:r>
            <a:r>
              <a:rPr lang="en-GB" sz="1800" dirty="0" err="1">
                <a:solidFill>
                  <a:schemeClr val="tx1"/>
                </a:solidFill>
              </a:rPr>
              <a:t>engellemek</a:t>
            </a:r>
            <a:r>
              <a:rPr lang="en-GB" sz="1800" dirty="0">
                <a:solidFill>
                  <a:schemeClr val="tx1"/>
                </a:solidFill>
              </a:rPr>
              <a:t> </a:t>
            </a:r>
            <a:r>
              <a:rPr lang="en-GB" sz="1800" dirty="0" err="1">
                <a:solidFill>
                  <a:schemeClr val="tx1"/>
                </a:solidFill>
              </a:rPr>
              <a:t>için</a:t>
            </a:r>
            <a:r>
              <a:rPr lang="en-GB" sz="1800" dirty="0">
                <a:solidFill>
                  <a:schemeClr val="tx1"/>
                </a:solidFill>
              </a:rPr>
              <a:t>. </a:t>
            </a:r>
            <a:r>
              <a:rPr lang="en-GB" sz="1800" dirty="0" err="1">
                <a:solidFill>
                  <a:schemeClr val="tx1"/>
                </a:solidFill>
              </a:rPr>
              <a:t>Yüzey</a:t>
            </a:r>
            <a:r>
              <a:rPr lang="en-GB" sz="1800" dirty="0">
                <a:solidFill>
                  <a:schemeClr val="tx1"/>
                </a:solidFill>
              </a:rPr>
              <a:t> </a:t>
            </a:r>
            <a:r>
              <a:rPr lang="en-GB" sz="1800" dirty="0" err="1">
                <a:solidFill>
                  <a:schemeClr val="tx1"/>
                </a:solidFill>
              </a:rPr>
              <a:t>pakerleri</a:t>
            </a:r>
            <a:r>
              <a:rPr lang="en-GB" sz="1800" dirty="0">
                <a:solidFill>
                  <a:schemeClr val="tx1"/>
                </a:solidFill>
              </a:rPr>
              <a:t> 250 mm </a:t>
            </a:r>
            <a:r>
              <a:rPr lang="en-GB" sz="1800" dirty="0" err="1">
                <a:solidFill>
                  <a:schemeClr val="tx1"/>
                </a:solidFill>
              </a:rPr>
              <a:t>aralıklarla</a:t>
            </a:r>
            <a:r>
              <a:rPr lang="en-GB" sz="1800" dirty="0">
                <a:solidFill>
                  <a:schemeClr val="tx1"/>
                </a:solidFill>
              </a:rPr>
              <a:t> </a:t>
            </a:r>
            <a:r>
              <a:rPr lang="en-GB" sz="1800" dirty="0" err="1">
                <a:solidFill>
                  <a:schemeClr val="tx1"/>
                </a:solidFill>
              </a:rPr>
              <a:t>yerleştirilir</a:t>
            </a:r>
            <a:r>
              <a:rPr lang="en-GB" sz="1800" dirty="0">
                <a:solidFill>
                  <a:schemeClr val="tx1"/>
                </a:solidFill>
              </a:rPr>
              <a:t>.</a:t>
            </a:r>
            <a:endParaRPr lang="tr-TR" sz="1800" dirty="0">
              <a:solidFill>
                <a:schemeClr val="tx1"/>
              </a:solidFill>
            </a:endParaRPr>
          </a:p>
          <a:p>
            <a:pPr>
              <a:lnSpc>
                <a:spcPct val="150000"/>
              </a:lnSpc>
            </a:pPr>
            <a:endParaRPr lang="tr-TR" sz="1800" dirty="0">
              <a:solidFill>
                <a:schemeClr val="tx1"/>
              </a:solidFill>
            </a:endParaRPr>
          </a:p>
        </p:txBody>
      </p:sp>
      <p:sp>
        <p:nvSpPr>
          <p:cNvPr id="3" name="Dikdörtgen 2"/>
          <p:cNvSpPr/>
          <p:nvPr/>
        </p:nvSpPr>
        <p:spPr>
          <a:xfrm>
            <a:off x="1566954" y="5371243"/>
            <a:ext cx="3269357" cy="410882"/>
          </a:xfrm>
          <a:prstGeom prst="rect">
            <a:avLst/>
          </a:prstGeom>
        </p:spPr>
        <p:txBody>
          <a:bodyPr wrap="none">
            <a:spAutoFit/>
          </a:bodyPr>
          <a:lstStyle/>
          <a:p>
            <a:pPr>
              <a:lnSpc>
                <a:spcPct val="115000"/>
              </a:lnSpc>
              <a:spcAft>
                <a:spcPts val="1000"/>
              </a:spcAft>
            </a:pPr>
            <a:r>
              <a:rPr lang="en-GB" b="1" dirty="0" err="1">
                <a:latin typeface="Calibri" panose="020F0502020204030204" pitchFamily="34" charset="0"/>
                <a:ea typeface="Calibri" panose="020F0502020204030204" pitchFamily="34" charset="0"/>
                <a:cs typeface="Times New Roman" panose="02020603050405020304" pitchFamily="18" charset="0"/>
              </a:rPr>
              <a:t>Sıka</a:t>
            </a:r>
            <a:r>
              <a:rPr lang="en-GB" b="1" dirty="0">
                <a:latin typeface="Calibri" panose="020F0502020204030204" pitchFamily="34" charset="0"/>
                <a:ea typeface="Calibri" panose="020F0502020204030204" pitchFamily="34" charset="0"/>
                <a:cs typeface="Times New Roman" panose="02020603050405020304" pitchFamily="18" charset="0"/>
              </a:rPr>
              <a:t> </a:t>
            </a:r>
            <a:r>
              <a:rPr lang="en-GB" b="1" dirty="0" err="1">
                <a:latin typeface="Calibri" panose="020F0502020204030204" pitchFamily="34" charset="0"/>
                <a:ea typeface="Calibri" panose="020F0502020204030204" pitchFamily="34" charset="0"/>
                <a:cs typeface="Times New Roman" panose="02020603050405020304" pitchFamily="18" charset="0"/>
              </a:rPr>
              <a:t>yüzey</a:t>
            </a:r>
            <a:r>
              <a:rPr lang="en-GB" b="1" dirty="0">
                <a:latin typeface="Calibri" panose="020F0502020204030204" pitchFamily="34" charset="0"/>
                <a:ea typeface="Calibri" panose="020F0502020204030204" pitchFamily="34" charset="0"/>
                <a:cs typeface="Times New Roman" panose="02020603050405020304" pitchFamily="18" charset="0"/>
              </a:rPr>
              <a:t> </a:t>
            </a:r>
            <a:r>
              <a:rPr lang="en-GB" b="1" dirty="0" err="1">
                <a:latin typeface="Calibri" panose="020F0502020204030204" pitchFamily="34" charset="0"/>
                <a:ea typeface="Calibri" panose="020F0502020204030204" pitchFamily="34" charset="0"/>
                <a:cs typeface="Times New Roman" panose="02020603050405020304" pitchFamily="18" charset="0"/>
              </a:rPr>
              <a:t>pakeri</a:t>
            </a:r>
            <a:r>
              <a:rPr lang="en-GB" b="1" dirty="0">
                <a:latin typeface="Calibri" panose="020F0502020204030204" pitchFamily="34" charset="0"/>
                <a:ea typeface="Calibri" panose="020F0502020204030204" pitchFamily="34" charset="0"/>
                <a:cs typeface="Times New Roman" panose="02020603050405020304" pitchFamily="18" charset="0"/>
              </a:rPr>
              <a:t> </a:t>
            </a:r>
            <a:r>
              <a:rPr lang="en-GB" b="1" dirty="0" err="1">
                <a:latin typeface="Calibri" panose="020F0502020204030204" pitchFamily="34" charset="0"/>
                <a:ea typeface="Calibri" panose="020F0502020204030204" pitchFamily="34" charset="0"/>
                <a:cs typeface="Times New Roman" panose="02020603050405020304" pitchFamily="18" charset="0"/>
              </a:rPr>
              <a:t>sabitlenmesi</a:t>
            </a:r>
            <a:r>
              <a:rPr lang="en-GB" b="1" dirty="0">
                <a:latin typeface="Calibri" panose="020F0502020204030204" pitchFamily="34" charset="0"/>
                <a:ea typeface="Calibri" panose="020F0502020204030204" pitchFamily="34" charset="0"/>
                <a:cs typeface="Times New Roman" panose="02020603050405020304" pitchFamily="18" charset="0"/>
              </a:rPr>
              <a:t> A</a:t>
            </a:r>
            <a:endParaRPr lang="tr-TR"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685542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2" name="Dikdörtgen 1"/>
          <p:cNvSpPr/>
          <p:nvPr/>
        </p:nvSpPr>
        <p:spPr>
          <a:xfrm>
            <a:off x="0" y="149902"/>
            <a:ext cx="10028420" cy="58461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5556" y="207602"/>
            <a:ext cx="1910796" cy="526916"/>
          </a:xfrm>
          <a:prstGeom prst="rect">
            <a:avLst/>
          </a:prstGeom>
        </p:spPr>
      </p:pic>
      <p:sp>
        <p:nvSpPr>
          <p:cNvPr id="6" name="Dikdörtgen 5"/>
          <p:cNvSpPr/>
          <p:nvPr/>
        </p:nvSpPr>
        <p:spPr>
          <a:xfrm>
            <a:off x="0" y="6640642"/>
            <a:ext cx="12192001" cy="9243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11692329" y="6474500"/>
            <a:ext cx="354024" cy="39474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p:cNvSpPr txBox="1"/>
          <p:nvPr/>
        </p:nvSpPr>
        <p:spPr>
          <a:xfrm>
            <a:off x="11673528" y="6488668"/>
            <a:ext cx="415498" cy="369332"/>
          </a:xfrm>
          <a:prstGeom prst="rect">
            <a:avLst/>
          </a:prstGeom>
          <a:noFill/>
        </p:spPr>
        <p:txBody>
          <a:bodyPr wrap="none" rtlCol="0">
            <a:spAutoFit/>
          </a:bodyPr>
          <a:lstStyle/>
          <a:p>
            <a:r>
              <a:rPr lang="tr-TR" b="1" dirty="0">
                <a:solidFill>
                  <a:schemeClr val="bg1"/>
                </a:solidFill>
              </a:rPr>
              <a:t>48</a:t>
            </a:r>
          </a:p>
        </p:txBody>
      </p:sp>
      <p:sp>
        <p:nvSpPr>
          <p:cNvPr id="9" name="Alt Başlık 2"/>
          <p:cNvSpPr txBox="1">
            <a:spLocks/>
          </p:cNvSpPr>
          <p:nvPr/>
        </p:nvSpPr>
        <p:spPr>
          <a:xfrm>
            <a:off x="212361" y="252572"/>
            <a:ext cx="8043978" cy="481946"/>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3200" kern="1200">
                <a:solidFill>
                  <a:schemeClr val="bg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endParaRPr lang="tr-TR" sz="2800" dirty="0">
              <a:latin typeface="Arial Narrow" panose="020B0606020202030204" pitchFamily="34" charset="0"/>
            </a:endParaRPr>
          </a:p>
        </p:txBody>
      </p:sp>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361" y="887879"/>
            <a:ext cx="3131108" cy="2333623"/>
          </a:xfrm>
          <a:prstGeom prst="rect">
            <a:avLst/>
          </a:prstGeom>
        </p:spPr>
      </p:pic>
      <p:sp>
        <p:nvSpPr>
          <p:cNvPr id="5" name="Dikdörtgen 4"/>
          <p:cNvSpPr/>
          <p:nvPr/>
        </p:nvSpPr>
        <p:spPr>
          <a:xfrm>
            <a:off x="5993026" y="1668620"/>
            <a:ext cx="6096000" cy="4175502"/>
          </a:xfrm>
          <a:prstGeom prst="rect">
            <a:avLst/>
          </a:prstGeom>
        </p:spPr>
        <p:txBody>
          <a:bodyPr>
            <a:spAutoFit/>
          </a:bodyPr>
          <a:lstStyle/>
          <a:p>
            <a:pPr>
              <a:lnSpc>
                <a:spcPct val="115000"/>
              </a:lnSpc>
              <a:spcAft>
                <a:spcPts val="1000"/>
              </a:spcAft>
            </a:pPr>
            <a:r>
              <a:rPr lang="en-GB" b="1" dirty="0">
                <a:latin typeface="Calibri" panose="020F0502020204030204" pitchFamily="34" charset="0"/>
                <a:ea typeface="Calibri" panose="020F0502020204030204" pitchFamily="34" charset="0"/>
                <a:cs typeface="Times New Roman" panose="02020603050405020304" pitchFamily="18" charset="0"/>
              </a:rPr>
              <a:t>2. </a:t>
            </a:r>
            <a:r>
              <a:rPr lang="en-GB" b="1" dirty="0" err="1">
                <a:latin typeface="Calibri" panose="020F0502020204030204" pitchFamily="34" charset="0"/>
                <a:ea typeface="Calibri" panose="020F0502020204030204" pitchFamily="34" charset="0"/>
                <a:cs typeface="Times New Roman" panose="02020603050405020304" pitchFamily="18" charset="0"/>
              </a:rPr>
              <a:t>Çatlaklarda</a:t>
            </a:r>
            <a:r>
              <a:rPr lang="en-GB" b="1" dirty="0">
                <a:latin typeface="Calibri" panose="020F0502020204030204" pitchFamily="34" charset="0"/>
                <a:ea typeface="Calibri" panose="020F0502020204030204" pitchFamily="34" charset="0"/>
                <a:cs typeface="Times New Roman" panose="02020603050405020304" pitchFamily="18" charset="0"/>
              </a:rPr>
              <a:t> </a:t>
            </a:r>
            <a:r>
              <a:rPr lang="en-GB" b="1" dirty="0" err="1">
                <a:latin typeface="Calibri" panose="020F0502020204030204" pitchFamily="34" charset="0"/>
                <a:ea typeface="Calibri" panose="020F0502020204030204" pitchFamily="34" charset="0"/>
                <a:cs typeface="Times New Roman" panose="02020603050405020304" pitchFamily="18" charset="0"/>
              </a:rPr>
              <a:t>enjeksiyon</a:t>
            </a:r>
            <a:r>
              <a:rPr lang="en-GB" b="1" dirty="0">
                <a:latin typeface="Calibri" panose="020F0502020204030204" pitchFamily="34" charset="0"/>
                <a:ea typeface="Calibri" panose="020F0502020204030204" pitchFamily="34" charset="0"/>
                <a:cs typeface="Times New Roman" panose="02020603050405020304" pitchFamily="18" charset="0"/>
              </a:rPr>
              <a:t>, 0.15 </a:t>
            </a:r>
            <a:r>
              <a:rPr lang="en-GB" b="1" dirty="0" err="1">
                <a:latin typeface="Calibri" panose="020F0502020204030204" pitchFamily="34" charset="0"/>
                <a:ea typeface="Calibri" panose="020F0502020204030204" pitchFamily="34" charset="0"/>
                <a:cs typeface="Times New Roman" panose="02020603050405020304" pitchFamily="18" charset="0"/>
              </a:rPr>
              <a:t>ile</a:t>
            </a:r>
            <a:r>
              <a:rPr lang="en-GB" b="1" dirty="0">
                <a:latin typeface="Calibri" panose="020F0502020204030204" pitchFamily="34" charset="0"/>
                <a:ea typeface="Calibri" panose="020F0502020204030204" pitchFamily="34" charset="0"/>
                <a:cs typeface="Times New Roman" panose="02020603050405020304" pitchFamily="18" charset="0"/>
              </a:rPr>
              <a:t> </a:t>
            </a:r>
            <a:r>
              <a:rPr lang="tr-TR" b="1" dirty="0">
                <a:latin typeface="Calibri" panose="020F0502020204030204" pitchFamily="34" charset="0"/>
                <a:ea typeface="Calibri" panose="020F0502020204030204" pitchFamily="34" charset="0"/>
                <a:cs typeface="Times New Roman" panose="02020603050405020304" pitchFamily="18" charset="0"/>
              </a:rPr>
              <a:t>1.0</a:t>
            </a:r>
            <a:r>
              <a:rPr lang="en-GB" b="1" dirty="0">
                <a:latin typeface="Calibri" panose="020F0502020204030204" pitchFamily="34" charset="0"/>
                <a:ea typeface="Calibri" panose="020F0502020204030204" pitchFamily="34" charset="0"/>
                <a:cs typeface="Times New Roman" panose="02020603050405020304" pitchFamily="18" charset="0"/>
              </a:rPr>
              <a:t>0mm </a:t>
            </a:r>
            <a:r>
              <a:rPr lang="en-GB" b="1" dirty="0" err="1">
                <a:latin typeface="Calibri" panose="020F0502020204030204" pitchFamily="34" charset="0"/>
                <a:ea typeface="Calibri" panose="020F0502020204030204" pitchFamily="34" charset="0"/>
                <a:cs typeface="Times New Roman" panose="02020603050405020304" pitchFamily="18" charset="0"/>
              </a:rPr>
              <a:t>arası</a:t>
            </a:r>
            <a:endParaRPr lang="tr-TR" b="1"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dirty="0">
                <a:latin typeface="Calibri" panose="020F0502020204030204" pitchFamily="34" charset="0"/>
                <a:ea typeface="Calibri" panose="020F0502020204030204" pitchFamily="34" charset="0"/>
                <a:cs typeface="Times New Roman" panose="02020603050405020304" pitchFamily="18" charset="0"/>
              </a:rPr>
              <a:t> </a:t>
            </a:r>
            <a:r>
              <a:rPr lang="tr-TR" dirty="0">
                <a:latin typeface="Calibri" panose="020F0502020204030204" pitchFamily="34" charset="0"/>
                <a:ea typeface="Calibri" panose="020F0502020204030204" pitchFamily="34" charset="0"/>
                <a:cs typeface="Times New Roman" panose="02020603050405020304" pitchFamily="18" charset="0"/>
              </a:rPr>
              <a:t>BASF </a:t>
            </a:r>
            <a:r>
              <a:rPr lang="tr-TR" dirty="0" err="1">
                <a:latin typeface="Calibri" panose="020F0502020204030204" pitchFamily="34" charset="0"/>
                <a:ea typeface="Calibri" panose="020F0502020204030204" pitchFamily="34" charset="0"/>
                <a:cs typeface="Times New Roman" panose="02020603050405020304" pitchFamily="18" charset="0"/>
              </a:rPr>
              <a:t>MasterInject</a:t>
            </a:r>
            <a:r>
              <a:rPr lang="tr-TR" dirty="0">
                <a:latin typeface="Calibri" panose="020F0502020204030204" pitchFamily="34" charset="0"/>
                <a:ea typeface="Calibri" panose="020F0502020204030204" pitchFamily="34" charset="0"/>
                <a:cs typeface="Times New Roman" panose="02020603050405020304" pitchFamily="18" charset="0"/>
              </a:rPr>
              <a:t> 1302</a:t>
            </a:r>
          </a:p>
          <a:p>
            <a:pPr>
              <a:lnSpc>
                <a:spcPct val="115000"/>
              </a:lnSpc>
              <a:spcAft>
                <a:spcPts val="1000"/>
              </a:spcAft>
            </a:pPr>
            <a:r>
              <a:rPr lang="en-GB" dirty="0" err="1">
                <a:latin typeface="Calibri" panose="020F0502020204030204" pitchFamily="34" charset="0"/>
                <a:ea typeface="Calibri" panose="020F0502020204030204" pitchFamily="34" charset="0"/>
                <a:cs typeface="Times New Roman" panose="02020603050405020304" pitchFamily="18" charset="0"/>
              </a:rPr>
              <a:t>Çatlak</a:t>
            </a:r>
            <a:r>
              <a:rPr lang="en-GB" dirty="0">
                <a:latin typeface="Calibri" panose="020F0502020204030204" pitchFamily="34" charset="0"/>
                <a:ea typeface="Calibri" panose="020F0502020204030204" pitchFamily="34" charset="0"/>
                <a:cs typeface="Times New Roman" panose="02020603050405020304" pitchFamily="18" charset="0"/>
              </a:rPr>
              <a:t> </a:t>
            </a:r>
            <a:r>
              <a:rPr lang="en-GB" dirty="0" err="1">
                <a:latin typeface="Calibri" panose="020F0502020204030204" pitchFamily="34" charset="0"/>
                <a:ea typeface="Calibri" panose="020F0502020204030204" pitchFamily="34" charset="0"/>
                <a:cs typeface="Times New Roman" panose="02020603050405020304" pitchFamily="18" charset="0"/>
              </a:rPr>
              <a:t>enjeksiyonu</a:t>
            </a:r>
            <a:r>
              <a:rPr lang="en-GB" dirty="0">
                <a:latin typeface="Calibri" panose="020F0502020204030204" pitchFamily="34" charset="0"/>
                <a:ea typeface="Calibri" panose="020F0502020204030204" pitchFamily="34" charset="0"/>
                <a:cs typeface="Times New Roman" panose="02020603050405020304" pitchFamily="18" charset="0"/>
              </a:rPr>
              <a:t> her </a:t>
            </a:r>
            <a:r>
              <a:rPr lang="en-GB" dirty="0" err="1">
                <a:latin typeface="Calibri" panose="020F0502020204030204" pitchFamily="34" charset="0"/>
                <a:ea typeface="Calibri" panose="020F0502020204030204" pitchFamily="34" charset="0"/>
                <a:cs typeface="Times New Roman" panose="02020603050405020304" pitchFamily="18" charset="0"/>
              </a:rPr>
              <a:t>zaman</a:t>
            </a:r>
            <a:r>
              <a:rPr lang="en-GB" dirty="0">
                <a:latin typeface="Calibri" panose="020F0502020204030204" pitchFamily="34" charset="0"/>
                <a:ea typeface="Calibri" panose="020F0502020204030204" pitchFamily="34" charset="0"/>
                <a:cs typeface="Times New Roman" panose="02020603050405020304" pitchFamily="18" charset="0"/>
              </a:rPr>
              <a:t> </a:t>
            </a:r>
            <a:r>
              <a:rPr lang="en-GB" dirty="0" err="1">
                <a:latin typeface="Calibri" panose="020F0502020204030204" pitchFamily="34" charset="0"/>
                <a:ea typeface="Calibri" panose="020F0502020204030204" pitchFamily="34" charset="0"/>
                <a:cs typeface="Times New Roman" panose="02020603050405020304" pitchFamily="18" charset="0"/>
              </a:rPr>
              <a:t>alttan</a:t>
            </a:r>
            <a:r>
              <a:rPr lang="en-GB" dirty="0">
                <a:latin typeface="Calibri" panose="020F0502020204030204" pitchFamily="34" charset="0"/>
                <a:ea typeface="Calibri" panose="020F0502020204030204" pitchFamily="34" charset="0"/>
                <a:cs typeface="Times New Roman" panose="02020603050405020304" pitchFamily="18" charset="0"/>
              </a:rPr>
              <a:t> </a:t>
            </a:r>
            <a:r>
              <a:rPr lang="en-GB" dirty="0" err="1">
                <a:latin typeface="Calibri" panose="020F0502020204030204" pitchFamily="34" charset="0"/>
                <a:ea typeface="Calibri" panose="020F0502020204030204" pitchFamily="34" charset="0"/>
                <a:cs typeface="Times New Roman" panose="02020603050405020304" pitchFamily="18" charset="0"/>
              </a:rPr>
              <a:t>üste</a:t>
            </a:r>
            <a:r>
              <a:rPr lang="en-GB" dirty="0">
                <a:latin typeface="Calibri" panose="020F0502020204030204" pitchFamily="34" charset="0"/>
                <a:ea typeface="Calibri" panose="020F0502020204030204" pitchFamily="34" charset="0"/>
                <a:cs typeface="Times New Roman" panose="02020603050405020304" pitchFamily="18" charset="0"/>
              </a:rPr>
              <a:t> </a:t>
            </a:r>
            <a:r>
              <a:rPr lang="en-GB" dirty="0" err="1">
                <a:latin typeface="Calibri" panose="020F0502020204030204" pitchFamily="34" charset="0"/>
                <a:ea typeface="Calibri" panose="020F0502020204030204" pitchFamily="34" charset="0"/>
                <a:cs typeface="Times New Roman" panose="02020603050405020304" pitchFamily="18" charset="0"/>
              </a:rPr>
              <a:t>doğru</a:t>
            </a:r>
            <a:r>
              <a:rPr lang="en-GB" dirty="0">
                <a:latin typeface="Calibri" panose="020F0502020204030204" pitchFamily="34" charset="0"/>
                <a:ea typeface="Calibri" panose="020F0502020204030204" pitchFamily="34" charset="0"/>
                <a:cs typeface="Times New Roman" panose="02020603050405020304" pitchFamily="18" charset="0"/>
              </a:rPr>
              <a:t> </a:t>
            </a:r>
            <a:r>
              <a:rPr lang="en-GB" dirty="0" err="1">
                <a:latin typeface="Calibri" panose="020F0502020204030204" pitchFamily="34" charset="0"/>
                <a:ea typeface="Calibri" panose="020F0502020204030204" pitchFamily="34" charset="0"/>
                <a:cs typeface="Times New Roman" panose="02020603050405020304" pitchFamily="18" charset="0"/>
              </a:rPr>
              <a:t>yapılır</a:t>
            </a:r>
            <a:r>
              <a:rPr lang="en-GB" dirty="0">
                <a:latin typeface="Calibri" panose="020F0502020204030204" pitchFamily="34" charset="0"/>
                <a:ea typeface="Calibri" panose="020F0502020204030204" pitchFamily="34" charset="0"/>
                <a:cs typeface="Times New Roman" panose="02020603050405020304" pitchFamily="18" charset="0"/>
              </a:rPr>
              <a:t>. İlk </a:t>
            </a:r>
            <a:r>
              <a:rPr lang="en-GB" dirty="0" err="1">
                <a:latin typeface="Calibri" panose="020F0502020204030204" pitchFamily="34" charset="0"/>
                <a:ea typeface="Calibri" panose="020F0502020204030204" pitchFamily="34" charset="0"/>
                <a:cs typeface="Times New Roman" panose="02020603050405020304" pitchFamily="18" charset="0"/>
              </a:rPr>
              <a:t>adım</a:t>
            </a:r>
            <a:r>
              <a:rPr lang="en-GB" dirty="0">
                <a:latin typeface="Calibri" panose="020F0502020204030204" pitchFamily="34" charset="0"/>
                <a:ea typeface="Calibri" panose="020F0502020204030204" pitchFamily="34" charset="0"/>
                <a:cs typeface="Times New Roman" panose="02020603050405020304" pitchFamily="18" charset="0"/>
              </a:rPr>
              <a:t> </a:t>
            </a:r>
            <a:r>
              <a:rPr lang="en-GB" dirty="0" err="1">
                <a:latin typeface="Calibri" panose="020F0502020204030204" pitchFamily="34" charset="0"/>
                <a:ea typeface="Calibri" panose="020F0502020204030204" pitchFamily="34" charset="0"/>
                <a:cs typeface="Times New Roman" panose="02020603050405020304" pitchFamily="18" charset="0"/>
              </a:rPr>
              <a:t>olarak</a:t>
            </a:r>
            <a:r>
              <a:rPr lang="en-GB" dirty="0">
                <a:latin typeface="Calibri" panose="020F0502020204030204" pitchFamily="34" charset="0"/>
                <a:ea typeface="Calibri" panose="020F0502020204030204" pitchFamily="34" charset="0"/>
                <a:cs typeface="Times New Roman" panose="02020603050405020304" pitchFamily="18" charset="0"/>
              </a:rPr>
              <a:t> </a:t>
            </a:r>
            <a:r>
              <a:rPr lang="en-GB" dirty="0" err="1">
                <a:latin typeface="Calibri" panose="020F0502020204030204" pitchFamily="34" charset="0"/>
                <a:ea typeface="Calibri" panose="020F0502020204030204" pitchFamily="34" charset="0"/>
                <a:cs typeface="Times New Roman" panose="02020603050405020304" pitchFamily="18" charset="0"/>
              </a:rPr>
              <a:t>çok</a:t>
            </a:r>
            <a:r>
              <a:rPr lang="en-GB" dirty="0">
                <a:latin typeface="Calibri" panose="020F0502020204030204" pitchFamily="34" charset="0"/>
                <a:ea typeface="Calibri" panose="020F0502020204030204" pitchFamily="34" charset="0"/>
                <a:cs typeface="Times New Roman" panose="02020603050405020304" pitchFamily="18" charset="0"/>
              </a:rPr>
              <a:t> </a:t>
            </a:r>
            <a:r>
              <a:rPr lang="en-GB" dirty="0" err="1">
                <a:latin typeface="Calibri" panose="020F0502020204030204" pitchFamily="34" charset="0"/>
                <a:ea typeface="Calibri" panose="020F0502020204030204" pitchFamily="34" charset="0"/>
                <a:cs typeface="Times New Roman" panose="02020603050405020304" pitchFamily="18" charset="0"/>
              </a:rPr>
              <a:t>düşük</a:t>
            </a:r>
            <a:r>
              <a:rPr lang="en-GB" dirty="0">
                <a:latin typeface="Calibri" panose="020F0502020204030204" pitchFamily="34" charset="0"/>
                <a:ea typeface="Calibri" panose="020F0502020204030204" pitchFamily="34" charset="0"/>
                <a:cs typeface="Times New Roman" panose="02020603050405020304" pitchFamily="18" charset="0"/>
              </a:rPr>
              <a:t> </a:t>
            </a:r>
            <a:r>
              <a:rPr lang="en-GB" dirty="0" err="1">
                <a:latin typeface="Calibri" panose="020F0502020204030204" pitchFamily="34" charset="0"/>
                <a:ea typeface="Calibri" panose="020F0502020204030204" pitchFamily="34" charset="0"/>
                <a:cs typeface="Times New Roman" panose="02020603050405020304" pitchFamily="18" charset="0"/>
              </a:rPr>
              <a:t>viskoziteli</a:t>
            </a:r>
            <a:r>
              <a:rPr lang="en-GB" dirty="0">
                <a:latin typeface="Calibri" panose="020F0502020204030204" pitchFamily="34" charset="0"/>
                <a:ea typeface="Calibri" panose="020F0502020204030204" pitchFamily="34" charset="0"/>
                <a:cs typeface="Times New Roman" panose="02020603050405020304" pitchFamily="18" charset="0"/>
              </a:rPr>
              <a:t> </a:t>
            </a:r>
            <a:r>
              <a:rPr lang="en-GB" dirty="0" err="1">
                <a:latin typeface="Calibri" panose="020F0502020204030204" pitchFamily="34" charset="0"/>
                <a:ea typeface="Calibri" panose="020F0502020204030204" pitchFamily="34" charset="0"/>
                <a:cs typeface="Times New Roman" panose="02020603050405020304" pitchFamily="18" charset="0"/>
              </a:rPr>
              <a:t>epoksi</a:t>
            </a:r>
            <a:r>
              <a:rPr lang="en-GB" dirty="0">
                <a:latin typeface="Calibri" panose="020F0502020204030204" pitchFamily="34" charset="0"/>
                <a:ea typeface="Calibri" panose="020F0502020204030204" pitchFamily="34" charset="0"/>
                <a:cs typeface="Times New Roman" panose="02020603050405020304" pitchFamily="18" charset="0"/>
              </a:rPr>
              <a:t> </a:t>
            </a:r>
            <a:r>
              <a:rPr lang="en-GB" dirty="0" err="1">
                <a:latin typeface="Calibri" panose="020F0502020204030204" pitchFamily="34" charset="0"/>
                <a:ea typeface="Calibri" panose="020F0502020204030204" pitchFamily="34" charset="0"/>
                <a:cs typeface="Times New Roman" panose="02020603050405020304" pitchFamily="18" charset="0"/>
              </a:rPr>
              <a:t>enjekte</a:t>
            </a:r>
            <a:r>
              <a:rPr lang="en-GB" dirty="0">
                <a:latin typeface="Calibri" panose="020F0502020204030204" pitchFamily="34" charset="0"/>
                <a:ea typeface="Calibri" panose="020F0502020204030204" pitchFamily="34" charset="0"/>
                <a:cs typeface="Times New Roman" panose="02020603050405020304" pitchFamily="18" charset="0"/>
              </a:rPr>
              <a:t> </a:t>
            </a:r>
            <a:r>
              <a:rPr lang="en-GB" dirty="0" err="1">
                <a:latin typeface="Calibri" panose="020F0502020204030204" pitchFamily="34" charset="0"/>
                <a:ea typeface="Calibri" panose="020F0502020204030204" pitchFamily="34" charset="0"/>
                <a:cs typeface="Times New Roman" panose="02020603050405020304" pitchFamily="18" charset="0"/>
              </a:rPr>
              <a:t>edilir</a:t>
            </a:r>
            <a:r>
              <a:rPr lang="en-GB" dirty="0">
                <a:latin typeface="Calibri" panose="020F0502020204030204" pitchFamily="34" charset="0"/>
                <a:ea typeface="Calibri" panose="020F0502020204030204" pitchFamily="34" charset="0"/>
                <a:cs typeface="Times New Roman" panose="02020603050405020304" pitchFamily="18" charset="0"/>
              </a:rPr>
              <a:t>.. Belli </a:t>
            </a:r>
            <a:r>
              <a:rPr lang="en-GB" dirty="0" err="1">
                <a:latin typeface="Calibri" panose="020F0502020204030204" pitchFamily="34" charset="0"/>
                <a:ea typeface="Calibri" panose="020F0502020204030204" pitchFamily="34" charset="0"/>
                <a:cs typeface="Times New Roman" panose="02020603050405020304" pitchFamily="18" charset="0"/>
              </a:rPr>
              <a:t>bir</a:t>
            </a:r>
            <a:r>
              <a:rPr lang="en-GB" dirty="0">
                <a:latin typeface="Calibri" panose="020F0502020204030204" pitchFamily="34" charset="0"/>
                <a:ea typeface="Calibri" panose="020F0502020204030204" pitchFamily="34" charset="0"/>
                <a:cs typeface="Times New Roman" panose="02020603050405020304" pitchFamily="18" charset="0"/>
              </a:rPr>
              <a:t> </a:t>
            </a:r>
            <a:r>
              <a:rPr lang="en-GB" dirty="0" err="1">
                <a:latin typeface="Calibri" panose="020F0502020204030204" pitchFamily="34" charset="0"/>
                <a:ea typeface="Calibri" panose="020F0502020204030204" pitchFamily="34" charset="0"/>
                <a:cs typeface="Times New Roman" panose="02020603050405020304" pitchFamily="18" charset="0"/>
              </a:rPr>
              <a:t>basınç</a:t>
            </a:r>
            <a:r>
              <a:rPr lang="en-GB" dirty="0">
                <a:latin typeface="Calibri" panose="020F0502020204030204" pitchFamily="34" charset="0"/>
                <a:ea typeface="Calibri" panose="020F0502020204030204" pitchFamily="34" charset="0"/>
                <a:cs typeface="Times New Roman" panose="02020603050405020304" pitchFamily="18" charset="0"/>
              </a:rPr>
              <a:t> </a:t>
            </a:r>
            <a:r>
              <a:rPr lang="en-GB" dirty="0" err="1">
                <a:latin typeface="Calibri" panose="020F0502020204030204" pitchFamily="34" charset="0"/>
                <a:ea typeface="Calibri" panose="020F0502020204030204" pitchFamily="34" charset="0"/>
                <a:cs typeface="Times New Roman" panose="02020603050405020304" pitchFamily="18" charset="0"/>
              </a:rPr>
              <a:t>seviyesinde</a:t>
            </a:r>
            <a:r>
              <a:rPr lang="en-GB" dirty="0">
                <a:latin typeface="Calibri" panose="020F0502020204030204" pitchFamily="34" charset="0"/>
                <a:ea typeface="Calibri" panose="020F0502020204030204" pitchFamily="34" charset="0"/>
                <a:cs typeface="Times New Roman" panose="02020603050405020304" pitchFamily="18" charset="0"/>
              </a:rPr>
              <a:t> </a:t>
            </a:r>
            <a:r>
              <a:rPr lang="en-GB" dirty="0" err="1">
                <a:latin typeface="Calibri" panose="020F0502020204030204" pitchFamily="34" charset="0"/>
                <a:ea typeface="Calibri" panose="020F0502020204030204" pitchFamily="34" charset="0"/>
                <a:cs typeface="Times New Roman" panose="02020603050405020304" pitchFamily="18" charset="0"/>
              </a:rPr>
              <a:t>bir</a:t>
            </a:r>
            <a:r>
              <a:rPr lang="en-GB" dirty="0">
                <a:latin typeface="Calibri" panose="020F0502020204030204" pitchFamily="34" charset="0"/>
                <a:ea typeface="Calibri" panose="020F0502020204030204" pitchFamily="34" charset="0"/>
                <a:cs typeface="Times New Roman" panose="02020603050405020304" pitchFamily="18" charset="0"/>
              </a:rPr>
              <a:t> </a:t>
            </a:r>
            <a:r>
              <a:rPr lang="en-GB" dirty="0" err="1">
                <a:latin typeface="Calibri" panose="020F0502020204030204" pitchFamily="34" charset="0"/>
                <a:ea typeface="Calibri" panose="020F0502020204030204" pitchFamily="34" charset="0"/>
                <a:cs typeface="Times New Roman" panose="02020603050405020304" pitchFamily="18" charset="0"/>
              </a:rPr>
              <a:t>sonraki</a:t>
            </a:r>
            <a:r>
              <a:rPr lang="en-GB" dirty="0">
                <a:latin typeface="Calibri" panose="020F0502020204030204" pitchFamily="34" charset="0"/>
                <a:ea typeface="Calibri" panose="020F0502020204030204" pitchFamily="34" charset="0"/>
                <a:cs typeface="Times New Roman" panose="02020603050405020304" pitchFamily="18" charset="0"/>
              </a:rPr>
              <a:t> </a:t>
            </a:r>
            <a:r>
              <a:rPr lang="en-GB" dirty="0" err="1">
                <a:latin typeface="Calibri" panose="020F0502020204030204" pitchFamily="34" charset="0"/>
                <a:ea typeface="Calibri" panose="020F0502020204030204" pitchFamily="34" charset="0"/>
                <a:cs typeface="Times New Roman" panose="02020603050405020304" pitchFamily="18" charset="0"/>
              </a:rPr>
              <a:t>tüp</a:t>
            </a:r>
            <a:r>
              <a:rPr lang="en-GB" dirty="0">
                <a:latin typeface="Calibri" panose="020F0502020204030204" pitchFamily="34" charset="0"/>
                <a:ea typeface="Calibri" panose="020F0502020204030204" pitchFamily="34" charset="0"/>
                <a:cs typeface="Times New Roman" panose="02020603050405020304" pitchFamily="18" charset="0"/>
              </a:rPr>
              <a:t> </a:t>
            </a:r>
            <a:r>
              <a:rPr lang="en-GB" dirty="0" err="1">
                <a:latin typeface="Calibri" panose="020F0502020204030204" pitchFamily="34" charset="0"/>
                <a:ea typeface="Calibri" panose="020F0502020204030204" pitchFamily="34" charset="0"/>
                <a:cs typeface="Times New Roman" panose="02020603050405020304" pitchFamily="18" charset="0"/>
              </a:rPr>
              <a:t>kullanımına</a:t>
            </a:r>
            <a:r>
              <a:rPr lang="en-GB" dirty="0">
                <a:latin typeface="Calibri" panose="020F0502020204030204" pitchFamily="34" charset="0"/>
                <a:ea typeface="Calibri" panose="020F0502020204030204" pitchFamily="34" charset="0"/>
                <a:cs typeface="Times New Roman" panose="02020603050405020304" pitchFamily="18" charset="0"/>
              </a:rPr>
              <a:t> </a:t>
            </a:r>
            <a:r>
              <a:rPr lang="en-GB" dirty="0" err="1">
                <a:latin typeface="Calibri" panose="020F0502020204030204" pitchFamily="34" charset="0"/>
                <a:ea typeface="Calibri" panose="020F0502020204030204" pitchFamily="34" charset="0"/>
                <a:cs typeface="Times New Roman" panose="02020603050405020304" pitchFamily="18" charset="0"/>
              </a:rPr>
              <a:t>geçilir</a:t>
            </a:r>
            <a:r>
              <a:rPr lang="tr-TR" dirty="0">
                <a:latin typeface="Calibri" panose="020F0502020204030204" pitchFamily="34" charset="0"/>
                <a:ea typeface="Calibri" panose="020F0502020204030204" pitchFamily="34" charset="0"/>
                <a:cs typeface="Times New Roman" panose="02020603050405020304" pitchFamily="18" charset="0"/>
              </a:rPr>
              <a:t>.</a:t>
            </a:r>
          </a:p>
          <a:p>
            <a:pPr>
              <a:lnSpc>
                <a:spcPct val="115000"/>
              </a:lnSpc>
              <a:spcAft>
                <a:spcPts val="1000"/>
              </a:spcAft>
            </a:pPr>
            <a:r>
              <a:rPr lang="tr-TR" b="1" dirty="0">
                <a:effectLst/>
                <a:latin typeface="Calibri" panose="020F0502020204030204" pitchFamily="34" charset="0"/>
                <a:ea typeface="Calibri" panose="020F0502020204030204" pitchFamily="34" charset="0"/>
                <a:cs typeface="Times New Roman" panose="02020603050405020304" pitchFamily="18" charset="0"/>
              </a:rPr>
              <a:t>Çatlak Enjeksiyonu &gt;1.00mm</a:t>
            </a:r>
          </a:p>
          <a:p>
            <a:pPr>
              <a:lnSpc>
                <a:spcPct val="115000"/>
              </a:lnSpc>
              <a:spcAft>
                <a:spcPts val="1000"/>
              </a:spcAft>
            </a:pPr>
            <a:r>
              <a:rPr lang="tr-TR" dirty="0">
                <a:latin typeface="Calibri" panose="020F0502020204030204" pitchFamily="34" charset="0"/>
                <a:ea typeface="Calibri" panose="020F0502020204030204" pitchFamily="34" charset="0"/>
                <a:cs typeface="Times New Roman" panose="02020603050405020304" pitchFamily="18" charset="0"/>
              </a:rPr>
              <a:t>BASF </a:t>
            </a:r>
            <a:r>
              <a:rPr lang="tr-TR" dirty="0" err="1">
                <a:latin typeface="Calibri" panose="020F0502020204030204" pitchFamily="34" charset="0"/>
                <a:ea typeface="Calibri" panose="020F0502020204030204" pitchFamily="34" charset="0"/>
                <a:cs typeface="Times New Roman" panose="02020603050405020304" pitchFamily="18" charset="0"/>
              </a:rPr>
              <a:t>MasterInject</a:t>
            </a:r>
            <a:r>
              <a:rPr lang="tr-TR" dirty="0">
                <a:latin typeface="Calibri" panose="020F0502020204030204" pitchFamily="34" charset="0"/>
                <a:ea typeface="Calibri" panose="020F0502020204030204" pitchFamily="34" charset="0"/>
                <a:cs typeface="Times New Roman" panose="02020603050405020304" pitchFamily="18" charset="0"/>
              </a:rPr>
              <a:t> 1380 </a:t>
            </a:r>
          </a:p>
          <a:p>
            <a:pPr>
              <a:lnSpc>
                <a:spcPct val="115000"/>
              </a:lnSpc>
              <a:spcAft>
                <a:spcPts val="1000"/>
              </a:spcAft>
            </a:pPr>
            <a:endParaRPr lang="tr-TR"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tr-TR"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tr-TR"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Dikdörtgen 9"/>
          <p:cNvSpPr/>
          <p:nvPr/>
        </p:nvSpPr>
        <p:spPr>
          <a:xfrm>
            <a:off x="2171508" y="5547705"/>
            <a:ext cx="1978298" cy="410882"/>
          </a:xfrm>
          <a:prstGeom prst="rect">
            <a:avLst/>
          </a:prstGeom>
        </p:spPr>
        <p:txBody>
          <a:bodyPr wrap="none">
            <a:spAutoFit/>
          </a:bodyPr>
          <a:lstStyle/>
          <a:p>
            <a:pPr>
              <a:lnSpc>
                <a:spcPct val="115000"/>
              </a:lnSpc>
              <a:spcAft>
                <a:spcPts val="1000"/>
              </a:spcAft>
            </a:pPr>
            <a:r>
              <a:rPr lang="en-GB" b="1" dirty="0" err="1">
                <a:latin typeface="Calibri" panose="020F0502020204030204" pitchFamily="34" charset="0"/>
                <a:ea typeface="Calibri" panose="020F0502020204030204" pitchFamily="34" charset="0"/>
                <a:cs typeface="Times New Roman" panose="02020603050405020304" pitchFamily="18" charset="0"/>
              </a:rPr>
              <a:t>Çatlak</a:t>
            </a:r>
            <a:r>
              <a:rPr lang="en-GB" b="1" dirty="0">
                <a:latin typeface="Calibri" panose="020F0502020204030204" pitchFamily="34" charset="0"/>
                <a:ea typeface="Calibri" panose="020F0502020204030204" pitchFamily="34" charset="0"/>
                <a:cs typeface="Times New Roman" panose="02020603050405020304" pitchFamily="18" charset="0"/>
              </a:rPr>
              <a:t> </a:t>
            </a:r>
            <a:r>
              <a:rPr lang="en-GB" b="1" dirty="0" err="1">
                <a:latin typeface="Calibri" panose="020F0502020204030204" pitchFamily="34" charset="0"/>
                <a:ea typeface="Calibri" panose="020F0502020204030204" pitchFamily="34" charset="0"/>
                <a:cs typeface="Times New Roman" panose="02020603050405020304" pitchFamily="18" charset="0"/>
              </a:rPr>
              <a:t>enjeksiyonu</a:t>
            </a:r>
            <a:endParaRPr lang="tr-TR"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314" name="Picture 2" descr="C:\Users\gokbora\Pictures\epoxy enj..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2899" b="2582"/>
          <a:stretch/>
        </p:blipFill>
        <p:spPr bwMode="auto">
          <a:xfrm>
            <a:off x="212360" y="3595222"/>
            <a:ext cx="3155762" cy="2000419"/>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C:\Users\gokbora\Pictures\injection_wall.jpg"/>
          <p:cNvPicPr>
            <a:picLocks noChangeAspect="1" noChangeArrowheads="1"/>
          </p:cNvPicPr>
          <p:nvPr/>
        </p:nvPicPr>
        <p:blipFill rotWithShape="1">
          <a:blip r:embed="rId5">
            <a:extLst>
              <a:ext uri="{28A0092B-C50C-407E-A947-70E740481C1C}">
                <a14:useLocalDpi xmlns:a14="http://schemas.microsoft.com/office/drawing/2010/main" val="0"/>
              </a:ext>
            </a:extLst>
          </a:blip>
          <a:srcRect l="60757" t="15705" r="7871"/>
          <a:stretch/>
        </p:blipFill>
        <p:spPr bwMode="auto">
          <a:xfrm>
            <a:off x="3685735" y="890115"/>
            <a:ext cx="2082019" cy="4662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00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3" name="Alt Başlık 2"/>
          <p:cNvSpPr>
            <a:spLocks noGrp="1"/>
          </p:cNvSpPr>
          <p:nvPr>
            <p:ph type="subTitle" idx="1"/>
          </p:nvPr>
        </p:nvSpPr>
        <p:spPr>
          <a:xfrm>
            <a:off x="515938" y="977446"/>
            <a:ext cx="11176391" cy="4736134"/>
          </a:xfrm>
        </p:spPr>
        <p:txBody>
          <a:bodyPr>
            <a:noAutofit/>
          </a:bodyPr>
          <a:lstStyle/>
          <a:p>
            <a:pPr algn="just">
              <a:lnSpc>
                <a:spcPct val="150000"/>
              </a:lnSpc>
            </a:pPr>
            <a:r>
              <a:rPr lang="tr-TR" sz="1800" b="1" dirty="0">
                <a:solidFill>
                  <a:schemeClr val="tx1"/>
                </a:solidFill>
              </a:rPr>
              <a:t>3. BETON UYGULAMASI  SIRASINDA</a:t>
            </a:r>
          </a:p>
          <a:p>
            <a:pPr algn="just">
              <a:lnSpc>
                <a:spcPct val="150000"/>
              </a:lnSpc>
            </a:pPr>
            <a:r>
              <a:rPr lang="tr-TR" sz="1800" b="1" dirty="0">
                <a:solidFill>
                  <a:schemeClr val="tx1"/>
                </a:solidFill>
              </a:rPr>
              <a:t>Tarafsız, uzman şahıslarca (kurumlarca) ürün uygunluk belgelemesi yapılmış olan betonlar taşıma, yerleştirme ve sıkıştırma işlemleri sırasındaki olası hatalara karşı toleranslı betonlardır. Ancak, iyi tarihlenmemiş veya taze haldeki özellikleri konusunda üreticiyle görüşülmemiş betonlar bu işlemler sırasında çeşitli sorunlara açık hale gelebilirler.</a:t>
            </a:r>
          </a:p>
          <a:p>
            <a:pPr algn="just">
              <a:lnSpc>
                <a:spcPct val="150000"/>
              </a:lnSpc>
            </a:pPr>
            <a:r>
              <a:rPr lang="tr-TR" sz="1800" b="1" dirty="0">
                <a:solidFill>
                  <a:schemeClr val="tx1"/>
                </a:solidFill>
              </a:rPr>
              <a:t>3.1. </a:t>
            </a:r>
            <a:r>
              <a:rPr lang="tr-TR" sz="1800" b="1" dirty="0" err="1">
                <a:solidFill>
                  <a:schemeClr val="tx1"/>
                </a:solidFill>
              </a:rPr>
              <a:t>İşlenebilirlik</a:t>
            </a:r>
            <a:endParaRPr lang="tr-TR" sz="1800" b="1" dirty="0">
              <a:solidFill>
                <a:schemeClr val="tx1"/>
              </a:solidFill>
            </a:endParaRPr>
          </a:p>
          <a:p>
            <a:pPr algn="just">
              <a:lnSpc>
                <a:spcPct val="150000"/>
              </a:lnSpc>
            </a:pPr>
            <a:r>
              <a:rPr lang="tr-TR" sz="1800" b="1" dirty="0">
                <a:solidFill>
                  <a:schemeClr val="tx1"/>
                </a:solidFill>
              </a:rPr>
              <a:t>Betonun yerleştirilmesinde oluklardan yararlanılıyorsa, ayrışma olasılığı göz önünde bulundurulmalıdır. Bu durum, agreganın momentumu nedeniyle oluk ağzından uzağa, çimento hamurunun ise yakına düşmesi nedeniyle ortaya çıkar. Özellikle su miktarı çok yüksek olan betonlarda bu etki sık görülür. Talep edildiği takdirde, üretici olukla ayrışmadan yerleştirilebilecek, yeterli kohezyona sahip betonu rahatlıkla üretebilir.</a:t>
            </a:r>
          </a:p>
          <a:p>
            <a:pPr algn="just">
              <a:lnSpc>
                <a:spcPct val="150000"/>
              </a:lnSpc>
            </a:pPr>
            <a:r>
              <a:rPr lang="tr-TR" sz="1800" b="1" dirty="0">
                <a:solidFill>
                  <a:schemeClr val="tx1"/>
                </a:solidFill>
              </a:rPr>
              <a:t>Betonun </a:t>
            </a:r>
            <a:r>
              <a:rPr lang="tr-TR" sz="1800" b="1" dirty="0" err="1">
                <a:solidFill>
                  <a:schemeClr val="tx1"/>
                </a:solidFill>
              </a:rPr>
              <a:t>işlenebilirliği</a:t>
            </a:r>
            <a:r>
              <a:rPr lang="tr-TR" sz="1800" b="1" dirty="0">
                <a:solidFill>
                  <a:schemeClr val="tx1"/>
                </a:solidFill>
              </a:rPr>
              <a:t> zaman içinde azalır. Taşıma süresi uzadığı takdirde beton öngörülmüş </a:t>
            </a:r>
            <a:r>
              <a:rPr lang="tr-TR" sz="1800" b="1" dirty="0" err="1">
                <a:solidFill>
                  <a:schemeClr val="tx1"/>
                </a:solidFill>
              </a:rPr>
              <a:t>işlenebilirliğini</a:t>
            </a:r>
            <a:r>
              <a:rPr lang="tr-TR" sz="1800" b="1" dirty="0">
                <a:solidFill>
                  <a:schemeClr val="tx1"/>
                </a:solidFill>
              </a:rPr>
              <a:t> kaybedebilir ve mevcut ekipmanla yerleştirilmesi ve sıkıştırılması güçleşebilir. Bazı durumlarda betona kimyasal katkı eklenerek kıvamı artırılabilir.</a:t>
            </a:r>
          </a:p>
          <a:p>
            <a:pPr algn="just">
              <a:lnSpc>
                <a:spcPct val="150000"/>
              </a:lnSpc>
            </a:pPr>
            <a:endParaRPr lang="tr-TR" sz="1800" b="1" dirty="0">
              <a:solidFill>
                <a:schemeClr val="tx1"/>
              </a:solidFill>
            </a:endParaRPr>
          </a:p>
          <a:p>
            <a:pPr algn="just">
              <a:lnSpc>
                <a:spcPct val="150000"/>
              </a:lnSpc>
            </a:pPr>
            <a:endParaRPr lang="tr-TR" sz="1800" b="1" dirty="0">
              <a:solidFill>
                <a:schemeClr val="tx1"/>
              </a:solidFill>
            </a:endParaRPr>
          </a:p>
          <a:p>
            <a:pPr algn="just">
              <a:lnSpc>
                <a:spcPct val="150000"/>
              </a:lnSpc>
            </a:pPr>
            <a:endParaRPr lang="tr-TR" sz="1800" b="1" dirty="0">
              <a:solidFill>
                <a:schemeClr val="tx1"/>
              </a:solidFill>
            </a:endParaRPr>
          </a:p>
          <a:p>
            <a:pPr algn="just">
              <a:lnSpc>
                <a:spcPct val="150000"/>
              </a:lnSpc>
            </a:pPr>
            <a:endParaRPr lang="tr-TR" sz="1800" b="1" dirty="0">
              <a:solidFill>
                <a:schemeClr val="tx1"/>
              </a:solidFill>
            </a:endParaRPr>
          </a:p>
          <a:p>
            <a:pPr algn="just">
              <a:lnSpc>
                <a:spcPct val="150000"/>
              </a:lnSpc>
            </a:pPr>
            <a:endParaRPr lang="tr-TR" sz="1800" b="1" dirty="0">
              <a:solidFill>
                <a:schemeClr val="tx1"/>
              </a:solidFill>
            </a:endParaRPr>
          </a:p>
          <a:p>
            <a:pPr algn="just">
              <a:lnSpc>
                <a:spcPct val="150000"/>
              </a:lnSpc>
            </a:pPr>
            <a:endParaRPr lang="tr-TR" sz="1800" b="1" dirty="0">
              <a:solidFill>
                <a:schemeClr val="tx1"/>
              </a:solidFill>
            </a:endParaRPr>
          </a:p>
          <a:p>
            <a:pPr algn="just">
              <a:lnSpc>
                <a:spcPct val="150000"/>
              </a:lnSpc>
            </a:pPr>
            <a:endParaRPr lang="tr-TR" sz="1800" b="1" dirty="0">
              <a:solidFill>
                <a:schemeClr val="tx1"/>
              </a:solidFill>
            </a:endParaRPr>
          </a:p>
          <a:p>
            <a:pPr algn="just">
              <a:lnSpc>
                <a:spcPct val="150000"/>
              </a:lnSpc>
            </a:pPr>
            <a:endParaRPr lang="tr-TR" sz="1800" b="1" dirty="0">
              <a:solidFill>
                <a:schemeClr val="tx1"/>
              </a:solidFill>
            </a:endParaRPr>
          </a:p>
          <a:p>
            <a:pPr algn="just">
              <a:lnSpc>
                <a:spcPct val="150000"/>
              </a:lnSpc>
            </a:pPr>
            <a:r>
              <a:rPr lang="tr-TR" sz="1800" b="1" dirty="0">
                <a:solidFill>
                  <a:schemeClr val="tx1"/>
                </a:solidFill>
              </a:rPr>
              <a:t> </a:t>
            </a:r>
            <a:endParaRPr lang="tr-TR" sz="1800" dirty="0">
              <a:solidFill>
                <a:schemeClr val="tx1"/>
              </a:solidFill>
            </a:endParaRPr>
          </a:p>
        </p:txBody>
      </p:sp>
      <p:sp>
        <p:nvSpPr>
          <p:cNvPr id="2" name="Dikdörtgen 1"/>
          <p:cNvSpPr/>
          <p:nvPr/>
        </p:nvSpPr>
        <p:spPr>
          <a:xfrm>
            <a:off x="0" y="149902"/>
            <a:ext cx="10028420" cy="58461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5556" y="207602"/>
            <a:ext cx="1910796" cy="526916"/>
          </a:xfrm>
          <a:prstGeom prst="rect">
            <a:avLst/>
          </a:prstGeom>
        </p:spPr>
      </p:pic>
      <p:sp>
        <p:nvSpPr>
          <p:cNvPr id="6" name="Dikdörtgen 5"/>
          <p:cNvSpPr/>
          <p:nvPr/>
        </p:nvSpPr>
        <p:spPr>
          <a:xfrm>
            <a:off x="0" y="6640642"/>
            <a:ext cx="12192001" cy="9243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11692329" y="6474500"/>
            <a:ext cx="354024" cy="39474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p:cNvSpPr txBox="1"/>
          <p:nvPr/>
        </p:nvSpPr>
        <p:spPr>
          <a:xfrm>
            <a:off x="11673528" y="6488668"/>
            <a:ext cx="300082" cy="369332"/>
          </a:xfrm>
          <a:prstGeom prst="rect">
            <a:avLst/>
          </a:prstGeom>
          <a:noFill/>
        </p:spPr>
        <p:txBody>
          <a:bodyPr wrap="none" rtlCol="0">
            <a:spAutoFit/>
          </a:bodyPr>
          <a:lstStyle/>
          <a:p>
            <a:r>
              <a:rPr lang="tr-TR" b="1" dirty="0">
                <a:solidFill>
                  <a:schemeClr val="bg1"/>
                </a:solidFill>
              </a:rPr>
              <a:t>4</a:t>
            </a:r>
          </a:p>
        </p:txBody>
      </p:sp>
      <p:sp>
        <p:nvSpPr>
          <p:cNvPr id="9" name="Alt Başlık 2"/>
          <p:cNvSpPr txBox="1">
            <a:spLocks/>
          </p:cNvSpPr>
          <p:nvPr/>
        </p:nvSpPr>
        <p:spPr>
          <a:xfrm>
            <a:off x="212361" y="252572"/>
            <a:ext cx="8043978" cy="481946"/>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3200" kern="1200">
                <a:solidFill>
                  <a:schemeClr val="bg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endParaRPr lang="tr-TR" sz="2800" dirty="0">
              <a:latin typeface="Arial Narrow" panose="020B0606020202030204" pitchFamily="34" charset="0"/>
            </a:endParaRPr>
          </a:p>
        </p:txBody>
      </p:sp>
    </p:spTree>
    <p:extLst>
      <p:ext uri="{BB962C8B-B14F-4D97-AF65-F5344CB8AC3E}">
        <p14:creationId xmlns:p14="http://schemas.microsoft.com/office/powerpoint/2010/main" val="704892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3" name="Alt Başlık 2"/>
          <p:cNvSpPr>
            <a:spLocks noGrp="1"/>
          </p:cNvSpPr>
          <p:nvPr>
            <p:ph type="subTitle" idx="1"/>
          </p:nvPr>
        </p:nvSpPr>
        <p:spPr>
          <a:xfrm>
            <a:off x="515938" y="977446"/>
            <a:ext cx="11176391" cy="4736134"/>
          </a:xfrm>
        </p:spPr>
        <p:txBody>
          <a:bodyPr>
            <a:noAutofit/>
          </a:bodyPr>
          <a:lstStyle/>
          <a:p>
            <a:pPr algn="just">
              <a:lnSpc>
                <a:spcPct val="150000"/>
              </a:lnSpc>
            </a:pPr>
            <a:r>
              <a:rPr lang="tr-TR" sz="1800" b="1" dirty="0">
                <a:solidFill>
                  <a:schemeClr val="tx1"/>
                </a:solidFill>
              </a:rPr>
              <a:t>3.2. Yerleştirme</a:t>
            </a:r>
          </a:p>
          <a:p>
            <a:pPr algn="just">
              <a:lnSpc>
                <a:spcPct val="150000"/>
              </a:lnSpc>
            </a:pPr>
            <a:r>
              <a:rPr lang="tr-TR" sz="1800" b="1" dirty="0">
                <a:solidFill>
                  <a:schemeClr val="tx1"/>
                </a:solidFill>
              </a:rPr>
              <a:t>Bir düşey kalıp içine serbest düşüşle yüksekten bırakılan betonda ayrışma meydana gelebilir. Çimento hamuru donatıların üstünde veya kalıp yüzeylerinde kalır. Ayrıca, sert bir yüzeye serbest düşüş, büyük agrega tanelerinin yüzeyden sıçrayarak ayrışmasına ve petekli bölgeler oluşmasına neden olabilir. Betonun yerleştirme sırasında 2m’den fazla yükseklikten bırakılması durumları için özel hazırlanmış, kohezyonu yüksek karışımlar kullanılmalıdır.</a:t>
            </a:r>
          </a:p>
          <a:p>
            <a:pPr algn="just">
              <a:lnSpc>
                <a:spcPct val="150000"/>
              </a:lnSpc>
            </a:pPr>
            <a:r>
              <a:rPr lang="tr-TR" sz="1800" b="1" dirty="0">
                <a:solidFill>
                  <a:schemeClr val="tx1"/>
                </a:solidFill>
              </a:rPr>
              <a:t>3.3. Sıkıştırma</a:t>
            </a:r>
          </a:p>
          <a:p>
            <a:pPr algn="just">
              <a:lnSpc>
                <a:spcPct val="150000"/>
              </a:lnSpc>
            </a:pPr>
            <a:r>
              <a:rPr lang="tr-TR" sz="1800" b="1" dirty="0">
                <a:solidFill>
                  <a:schemeClr val="tx1"/>
                </a:solidFill>
              </a:rPr>
              <a:t>Beton son konumuna en yakın şekilde yerine yerleştirilmelidir. Böylece, dalıcı vibratör kullanılarak kalıp içinde betonun yerleştirilmesi nedeniyle ortaya çıkabilecek ayrışma problemleri önlenmiş olur. Vibratör isçileri genellikle dalıcı vibratörlerin işlevinin sıkıştırma olduğu, betonun kalıp içinde hareketini sağlamak olmadığının bilincinde değildir (zaman zaman kalıpların kenarlarına ve köselerine betonu iyice yerleştirmek için vibratörlerden yararlanılabilir) Birçok durumda yüzeydeki büyük hava boşlukları hareketli bir dışsal vibratör uygulamasıyla ortadan kaldırılabilir.</a:t>
            </a:r>
          </a:p>
          <a:p>
            <a:pPr algn="just">
              <a:lnSpc>
                <a:spcPct val="150000"/>
              </a:lnSpc>
            </a:pPr>
            <a:endParaRPr lang="tr-TR" sz="1800" b="1" dirty="0">
              <a:solidFill>
                <a:schemeClr val="tx1"/>
              </a:solidFill>
            </a:endParaRPr>
          </a:p>
          <a:p>
            <a:pPr algn="just">
              <a:lnSpc>
                <a:spcPct val="150000"/>
              </a:lnSpc>
            </a:pPr>
            <a:endParaRPr lang="tr-TR" sz="1800" b="1" dirty="0">
              <a:solidFill>
                <a:schemeClr val="tx1"/>
              </a:solidFill>
            </a:endParaRPr>
          </a:p>
          <a:p>
            <a:pPr algn="just">
              <a:lnSpc>
                <a:spcPct val="150000"/>
              </a:lnSpc>
            </a:pPr>
            <a:endParaRPr lang="tr-TR" sz="1800" b="1" dirty="0">
              <a:solidFill>
                <a:schemeClr val="tx1"/>
              </a:solidFill>
            </a:endParaRPr>
          </a:p>
          <a:p>
            <a:pPr algn="just">
              <a:lnSpc>
                <a:spcPct val="150000"/>
              </a:lnSpc>
            </a:pPr>
            <a:endParaRPr lang="tr-TR" sz="1800" b="1" dirty="0">
              <a:solidFill>
                <a:schemeClr val="tx1"/>
              </a:solidFill>
            </a:endParaRPr>
          </a:p>
          <a:p>
            <a:pPr algn="just">
              <a:lnSpc>
                <a:spcPct val="150000"/>
              </a:lnSpc>
            </a:pPr>
            <a:endParaRPr lang="tr-TR" sz="1800" b="1" dirty="0">
              <a:solidFill>
                <a:schemeClr val="tx1"/>
              </a:solidFill>
            </a:endParaRPr>
          </a:p>
          <a:p>
            <a:pPr algn="just">
              <a:lnSpc>
                <a:spcPct val="150000"/>
              </a:lnSpc>
            </a:pPr>
            <a:endParaRPr lang="tr-TR" sz="1800" b="1" dirty="0">
              <a:solidFill>
                <a:schemeClr val="tx1"/>
              </a:solidFill>
            </a:endParaRPr>
          </a:p>
          <a:p>
            <a:pPr algn="just">
              <a:lnSpc>
                <a:spcPct val="150000"/>
              </a:lnSpc>
            </a:pPr>
            <a:endParaRPr lang="tr-TR" sz="1800" b="1" dirty="0">
              <a:solidFill>
                <a:schemeClr val="tx1"/>
              </a:solidFill>
            </a:endParaRPr>
          </a:p>
          <a:p>
            <a:pPr algn="just">
              <a:lnSpc>
                <a:spcPct val="150000"/>
              </a:lnSpc>
            </a:pPr>
            <a:endParaRPr lang="tr-TR" sz="1800" b="1" dirty="0">
              <a:solidFill>
                <a:schemeClr val="tx1"/>
              </a:solidFill>
            </a:endParaRPr>
          </a:p>
          <a:p>
            <a:pPr algn="just">
              <a:lnSpc>
                <a:spcPct val="150000"/>
              </a:lnSpc>
            </a:pPr>
            <a:r>
              <a:rPr lang="tr-TR" sz="1800" b="1" dirty="0">
                <a:solidFill>
                  <a:schemeClr val="tx1"/>
                </a:solidFill>
              </a:rPr>
              <a:t> </a:t>
            </a:r>
            <a:endParaRPr lang="tr-TR" sz="1800" dirty="0">
              <a:solidFill>
                <a:schemeClr val="tx1"/>
              </a:solidFill>
            </a:endParaRPr>
          </a:p>
        </p:txBody>
      </p:sp>
      <p:sp>
        <p:nvSpPr>
          <p:cNvPr id="2" name="Dikdörtgen 1"/>
          <p:cNvSpPr/>
          <p:nvPr/>
        </p:nvSpPr>
        <p:spPr>
          <a:xfrm>
            <a:off x="0" y="149902"/>
            <a:ext cx="10028420" cy="58461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5556" y="207602"/>
            <a:ext cx="1910796" cy="526916"/>
          </a:xfrm>
          <a:prstGeom prst="rect">
            <a:avLst/>
          </a:prstGeom>
        </p:spPr>
      </p:pic>
      <p:sp>
        <p:nvSpPr>
          <p:cNvPr id="6" name="Dikdörtgen 5"/>
          <p:cNvSpPr/>
          <p:nvPr/>
        </p:nvSpPr>
        <p:spPr>
          <a:xfrm>
            <a:off x="0" y="6640642"/>
            <a:ext cx="12192001" cy="9243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11692329" y="6474500"/>
            <a:ext cx="354024" cy="39474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p:cNvSpPr txBox="1"/>
          <p:nvPr/>
        </p:nvSpPr>
        <p:spPr>
          <a:xfrm>
            <a:off x="11673528" y="6488668"/>
            <a:ext cx="300082" cy="369332"/>
          </a:xfrm>
          <a:prstGeom prst="rect">
            <a:avLst/>
          </a:prstGeom>
          <a:noFill/>
        </p:spPr>
        <p:txBody>
          <a:bodyPr wrap="none" rtlCol="0">
            <a:spAutoFit/>
          </a:bodyPr>
          <a:lstStyle/>
          <a:p>
            <a:r>
              <a:rPr lang="tr-TR" b="1" dirty="0">
                <a:solidFill>
                  <a:schemeClr val="bg1"/>
                </a:solidFill>
              </a:rPr>
              <a:t>5</a:t>
            </a:r>
          </a:p>
        </p:txBody>
      </p:sp>
      <p:sp>
        <p:nvSpPr>
          <p:cNvPr id="9" name="Alt Başlık 2"/>
          <p:cNvSpPr txBox="1">
            <a:spLocks/>
          </p:cNvSpPr>
          <p:nvPr/>
        </p:nvSpPr>
        <p:spPr>
          <a:xfrm>
            <a:off x="212361" y="252572"/>
            <a:ext cx="8043978" cy="481946"/>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3200" kern="1200">
                <a:solidFill>
                  <a:schemeClr val="bg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endParaRPr lang="tr-TR" sz="2800" dirty="0">
              <a:latin typeface="Arial Narrow" panose="020B0606020202030204" pitchFamily="34" charset="0"/>
            </a:endParaRPr>
          </a:p>
        </p:txBody>
      </p:sp>
    </p:spTree>
    <p:extLst>
      <p:ext uri="{BB962C8B-B14F-4D97-AF65-F5344CB8AC3E}">
        <p14:creationId xmlns:p14="http://schemas.microsoft.com/office/powerpoint/2010/main" val="37266211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3" name="Alt Başlık 2"/>
          <p:cNvSpPr>
            <a:spLocks noGrp="1"/>
          </p:cNvSpPr>
          <p:nvPr>
            <p:ph type="subTitle" idx="1"/>
          </p:nvPr>
        </p:nvSpPr>
        <p:spPr>
          <a:xfrm>
            <a:off x="515938" y="977446"/>
            <a:ext cx="11176391" cy="4736134"/>
          </a:xfrm>
        </p:spPr>
        <p:txBody>
          <a:bodyPr>
            <a:noAutofit/>
          </a:bodyPr>
          <a:lstStyle/>
          <a:p>
            <a:pPr algn="just">
              <a:lnSpc>
                <a:spcPct val="150000"/>
              </a:lnSpc>
            </a:pPr>
            <a:r>
              <a:rPr lang="tr-TR" sz="1800" b="1" dirty="0">
                <a:solidFill>
                  <a:schemeClr val="tx1"/>
                </a:solidFill>
              </a:rPr>
              <a:t>Genellikle, küçük hava boşlukları betonda kaçınılmaz olarak meydana gelir. Bunlar ancak normal bir görüş mesafesinden görülebilecek boyutlarda ise önlem almak gerekir.</a:t>
            </a:r>
          </a:p>
          <a:p>
            <a:pPr algn="just">
              <a:lnSpc>
                <a:spcPct val="150000"/>
              </a:lnSpc>
            </a:pPr>
            <a:r>
              <a:rPr lang="tr-TR" sz="1800" b="1" dirty="0">
                <a:solidFill>
                  <a:schemeClr val="tx1"/>
                </a:solidFill>
              </a:rPr>
              <a:t>Sıkıştırmanın yetersiz olduğu bölgelerin tespiti, bazı gelişmiş cihazlar olmaksızın hemen hemen imkânsız gibidir. Kalıp yüzeyleri de betonla birlikte titreştiği için çimento hamuru bu yüzeylere çekilir ve az sıkışmış bölgeler saklı kalır. Pratikte yetersiz sıkıştırma nedeniyle düşük yoğunlukta olan bir beton için yapılabilecek fazla bir şey yoktur. Ancak, meydana gelen hava kabarcıklarının betonun dayanıklılığını az miktarda etkileyeceğine ilişkin bilgiler bir miktar rahatlama sağlayabilir.</a:t>
            </a:r>
          </a:p>
          <a:p>
            <a:pPr algn="just">
              <a:lnSpc>
                <a:spcPct val="150000"/>
              </a:lnSpc>
            </a:pPr>
            <a:r>
              <a:rPr lang="tr-TR" sz="1800" b="1" dirty="0">
                <a:solidFill>
                  <a:schemeClr val="tx1"/>
                </a:solidFill>
              </a:rPr>
              <a:t>3.4. Kalıplar</a:t>
            </a:r>
          </a:p>
          <a:p>
            <a:pPr algn="just">
              <a:lnSpc>
                <a:spcPct val="150000"/>
              </a:lnSpc>
            </a:pPr>
            <a:r>
              <a:rPr lang="tr-TR" sz="1800" b="1" dirty="0">
                <a:solidFill>
                  <a:schemeClr val="tx1"/>
                </a:solidFill>
              </a:rPr>
              <a:t>Betondaki bazı kusurları kalıp hatalarıyla ilişkilendirmek mümkündür. Kalıp sızdırmazlığının yeterince sağlanamaması durumunda çimento hamurunun sızması sıkça karşılaşılan bir durumdur. Böyle durumlarda betonun basıncı kalıbın açılmasına ve buradan çimento hamurunun kaçmasına neden olur.</a:t>
            </a:r>
          </a:p>
          <a:p>
            <a:pPr algn="just">
              <a:lnSpc>
                <a:spcPct val="150000"/>
              </a:lnSpc>
            </a:pPr>
            <a:endParaRPr lang="tr-TR" sz="1800" b="1" dirty="0">
              <a:solidFill>
                <a:schemeClr val="tx1"/>
              </a:solidFill>
            </a:endParaRPr>
          </a:p>
          <a:p>
            <a:pPr algn="just">
              <a:lnSpc>
                <a:spcPct val="150000"/>
              </a:lnSpc>
            </a:pPr>
            <a:endParaRPr lang="tr-TR" sz="1800" b="1" dirty="0">
              <a:solidFill>
                <a:schemeClr val="tx1"/>
              </a:solidFill>
            </a:endParaRPr>
          </a:p>
          <a:p>
            <a:pPr algn="just">
              <a:lnSpc>
                <a:spcPct val="150000"/>
              </a:lnSpc>
            </a:pPr>
            <a:endParaRPr lang="tr-TR" sz="1800" b="1" dirty="0">
              <a:solidFill>
                <a:schemeClr val="tx1"/>
              </a:solidFill>
            </a:endParaRPr>
          </a:p>
          <a:p>
            <a:pPr algn="just">
              <a:lnSpc>
                <a:spcPct val="150000"/>
              </a:lnSpc>
            </a:pPr>
            <a:endParaRPr lang="tr-TR" sz="1800" b="1" dirty="0">
              <a:solidFill>
                <a:schemeClr val="tx1"/>
              </a:solidFill>
            </a:endParaRPr>
          </a:p>
          <a:p>
            <a:pPr algn="just">
              <a:lnSpc>
                <a:spcPct val="150000"/>
              </a:lnSpc>
            </a:pPr>
            <a:endParaRPr lang="tr-TR" sz="1800" b="1" dirty="0">
              <a:solidFill>
                <a:schemeClr val="tx1"/>
              </a:solidFill>
            </a:endParaRPr>
          </a:p>
          <a:p>
            <a:pPr algn="just">
              <a:lnSpc>
                <a:spcPct val="150000"/>
              </a:lnSpc>
            </a:pPr>
            <a:endParaRPr lang="tr-TR" sz="1800" b="1" dirty="0">
              <a:solidFill>
                <a:schemeClr val="tx1"/>
              </a:solidFill>
            </a:endParaRPr>
          </a:p>
          <a:p>
            <a:pPr algn="just">
              <a:lnSpc>
                <a:spcPct val="150000"/>
              </a:lnSpc>
            </a:pPr>
            <a:endParaRPr lang="tr-TR" sz="1800" b="1" dirty="0">
              <a:solidFill>
                <a:schemeClr val="tx1"/>
              </a:solidFill>
            </a:endParaRPr>
          </a:p>
          <a:p>
            <a:pPr algn="just">
              <a:lnSpc>
                <a:spcPct val="150000"/>
              </a:lnSpc>
            </a:pPr>
            <a:endParaRPr lang="tr-TR" sz="1800" b="1" dirty="0">
              <a:solidFill>
                <a:schemeClr val="tx1"/>
              </a:solidFill>
            </a:endParaRPr>
          </a:p>
          <a:p>
            <a:pPr algn="just">
              <a:lnSpc>
                <a:spcPct val="150000"/>
              </a:lnSpc>
            </a:pPr>
            <a:r>
              <a:rPr lang="tr-TR" sz="1800" b="1" dirty="0">
                <a:solidFill>
                  <a:schemeClr val="tx1"/>
                </a:solidFill>
              </a:rPr>
              <a:t> </a:t>
            </a:r>
            <a:endParaRPr lang="tr-TR" sz="1800" dirty="0">
              <a:solidFill>
                <a:schemeClr val="tx1"/>
              </a:solidFill>
            </a:endParaRPr>
          </a:p>
        </p:txBody>
      </p:sp>
      <p:sp>
        <p:nvSpPr>
          <p:cNvPr id="2" name="Dikdörtgen 1"/>
          <p:cNvSpPr/>
          <p:nvPr/>
        </p:nvSpPr>
        <p:spPr>
          <a:xfrm>
            <a:off x="0" y="149902"/>
            <a:ext cx="10028420" cy="58461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5556" y="207602"/>
            <a:ext cx="1910796" cy="526916"/>
          </a:xfrm>
          <a:prstGeom prst="rect">
            <a:avLst/>
          </a:prstGeom>
        </p:spPr>
      </p:pic>
      <p:sp>
        <p:nvSpPr>
          <p:cNvPr id="6" name="Dikdörtgen 5"/>
          <p:cNvSpPr/>
          <p:nvPr/>
        </p:nvSpPr>
        <p:spPr>
          <a:xfrm>
            <a:off x="0" y="6640642"/>
            <a:ext cx="12192001" cy="9243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11692329" y="6474500"/>
            <a:ext cx="354024" cy="39474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p:cNvSpPr txBox="1"/>
          <p:nvPr/>
        </p:nvSpPr>
        <p:spPr>
          <a:xfrm>
            <a:off x="11673528" y="6488668"/>
            <a:ext cx="300082" cy="369332"/>
          </a:xfrm>
          <a:prstGeom prst="rect">
            <a:avLst/>
          </a:prstGeom>
          <a:noFill/>
        </p:spPr>
        <p:txBody>
          <a:bodyPr wrap="none" rtlCol="0">
            <a:spAutoFit/>
          </a:bodyPr>
          <a:lstStyle/>
          <a:p>
            <a:r>
              <a:rPr lang="tr-TR" b="1" dirty="0">
                <a:solidFill>
                  <a:schemeClr val="bg1"/>
                </a:solidFill>
              </a:rPr>
              <a:t>6</a:t>
            </a:r>
          </a:p>
        </p:txBody>
      </p:sp>
      <p:sp>
        <p:nvSpPr>
          <p:cNvPr id="9" name="Alt Başlık 2"/>
          <p:cNvSpPr txBox="1">
            <a:spLocks/>
          </p:cNvSpPr>
          <p:nvPr/>
        </p:nvSpPr>
        <p:spPr>
          <a:xfrm>
            <a:off x="212361" y="252572"/>
            <a:ext cx="8043978" cy="481946"/>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3200" kern="1200">
                <a:solidFill>
                  <a:schemeClr val="bg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endParaRPr lang="tr-TR" sz="2800" dirty="0">
              <a:latin typeface="Arial Narrow" panose="020B0606020202030204" pitchFamily="34" charset="0"/>
            </a:endParaRPr>
          </a:p>
        </p:txBody>
      </p:sp>
    </p:spTree>
    <p:extLst>
      <p:ext uri="{BB962C8B-B14F-4D97-AF65-F5344CB8AC3E}">
        <p14:creationId xmlns:p14="http://schemas.microsoft.com/office/powerpoint/2010/main" val="726806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3" name="Alt Başlık 2"/>
          <p:cNvSpPr>
            <a:spLocks noGrp="1"/>
          </p:cNvSpPr>
          <p:nvPr>
            <p:ph type="subTitle" idx="1"/>
          </p:nvPr>
        </p:nvSpPr>
        <p:spPr>
          <a:xfrm>
            <a:off x="515938" y="739954"/>
            <a:ext cx="11176391" cy="6118045"/>
          </a:xfrm>
        </p:spPr>
        <p:txBody>
          <a:bodyPr>
            <a:noAutofit/>
          </a:bodyPr>
          <a:lstStyle/>
          <a:p>
            <a:pPr algn="just">
              <a:lnSpc>
                <a:spcPct val="100000"/>
              </a:lnSpc>
            </a:pPr>
            <a:r>
              <a:rPr lang="tr-TR" sz="1800" b="1" dirty="0">
                <a:solidFill>
                  <a:schemeClr val="tx1"/>
                </a:solidFill>
              </a:rPr>
              <a:t>Benzer şekilde, önceki döküm yüzeyiyle sıkı temas etmemiş olan bir kalıp yüzeyi buradan çimento hamurunun aşağı sızarak bir “perde” oluşturmasına neden olabilir.</a:t>
            </a:r>
          </a:p>
          <a:p>
            <a:pPr algn="just">
              <a:lnSpc>
                <a:spcPct val="100000"/>
              </a:lnSpc>
            </a:pPr>
            <a:r>
              <a:rPr lang="tr-TR" sz="1800" b="1" dirty="0">
                <a:solidFill>
                  <a:schemeClr val="tx1"/>
                </a:solidFill>
              </a:rPr>
              <a:t>Kalıplar sökülürken betonun zarar görmesi sıklıkla karşılaşılan bir durumdur. Erken yaslarda beton, özellikle çekme kuvvetlerine karsı, hala zayıftır. Bir darbe veya kalıbın sökülmesi sırasında demir çubuklarla yapılan zorlamalar beton parçalarının dökülmesine neden olabilir.</a:t>
            </a:r>
          </a:p>
          <a:p>
            <a:pPr algn="just">
              <a:lnSpc>
                <a:spcPct val="150000"/>
              </a:lnSpc>
            </a:pPr>
            <a:endParaRPr lang="tr-TR" sz="1800" b="1" dirty="0">
              <a:solidFill>
                <a:schemeClr val="tx1"/>
              </a:solidFill>
            </a:endParaRPr>
          </a:p>
          <a:p>
            <a:pPr algn="just">
              <a:lnSpc>
                <a:spcPct val="150000"/>
              </a:lnSpc>
            </a:pPr>
            <a:endParaRPr lang="tr-TR" sz="1800" b="1" dirty="0">
              <a:solidFill>
                <a:schemeClr val="tx1"/>
              </a:solidFill>
            </a:endParaRPr>
          </a:p>
          <a:p>
            <a:pPr algn="just">
              <a:lnSpc>
                <a:spcPct val="150000"/>
              </a:lnSpc>
            </a:pPr>
            <a:endParaRPr lang="tr-TR" sz="1800" b="1" dirty="0">
              <a:solidFill>
                <a:schemeClr val="tx1"/>
              </a:solidFill>
            </a:endParaRPr>
          </a:p>
          <a:p>
            <a:pPr algn="just">
              <a:lnSpc>
                <a:spcPct val="150000"/>
              </a:lnSpc>
            </a:pPr>
            <a:endParaRPr lang="tr-TR" sz="1800" b="1" dirty="0">
              <a:solidFill>
                <a:schemeClr val="tx1"/>
              </a:solidFill>
            </a:endParaRPr>
          </a:p>
          <a:p>
            <a:pPr algn="just">
              <a:lnSpc>
                <a:spcPct val="150000"/>
              </a:lnSpc>
            </a:pPr>
            <a:endParaRPr lang="tr-TR" sz="1800" b="1" dirty="0">
              <a:solidFill>
                <a:schemeClr val="tx1"/>
              </a:solidFill>
            </a:endParaRPr>
          </a:p>
          <a:p>
            <a:pPr algn="just">
              <a:lnSpc>
                <a:spcPct val="150000"/>
              </a:lnSpc>
            </a:pPr>
            <a:endParaRPr lang="tr-TR" sz="1800" b="1" dirty="0">
              <a:solidFill>
                <a:schemeClr val="tx1"/>
              </a:solidFill>
            </a:endParaRPr>
          </a:p>
          <a:p>
            <a:pPr algn="just">
              <a:lnSpc>
                <a:spcPct val="150000"/>
              </a:lnSpc>
            </a:pPr>
            <a:r>
              <a:rPr lang="tr-TR" sz="1800" b="1" dirty="0">
                <a:solidFill>
                  <a:schemeClr val="tx1"/>
                </a:solidFill>
              </a:rPr>
              <a:t>Resim 1.Kiriş onarımı için kalıp 			Resim 2. Döşeme onarımı için kalıp</a:t>
            </a:r>
          </a:p>
          <a:p>
            <a:pPr algn="just">
              <a:lnSpc>
                <a:spcPct val="150000"/>
              </a:lnSpc>
            </a:pPr>
            <a:endParaRPr lang="tr-TR" sz="1800" b="1" dirty="0">
              <a:solidFill>
                <a:schemeClr val="tx1"/>
              </a:solidFill>
            </a:endParaRPr>
          </a:p>
          <a:p>
            <a:pPr algn="just">
              <a:lnSpc>
                <a:spcPct val="150000"/>
              </a:lnSpc>
            </a:pPr>
            <a:r>
              <a:rPr lang="tr-TR" sz="1800" b="1" dirty="0">
                <a:solidFill>
                  <a:schemeClr val="tx1"/>
                </a:solidFill>
              </a:rPr>
              <a:t> </a:t>
            </a:r>
            <a:endParaRPr lang="tr-TR" sz="1800" dirty="0">
              <a:solidFill>
                <a:schemeClr val="tx1"/>
              </a:solidFill>
            </a:endParaRPr>
          </a:p>
        </p:txBody>
      </p:sp>
      <p:sp>
        <p:nvSpPr>
          <p:cNvPr id="2" name="Dikdörtgen 1"/>
          <p:cNvSpPr/>
          <p:nvPr/>
        </p:nvSpPr>
        <p:spPr>
          <a:xfrm>
            <a:off x="0" y="149902"/>
            <a:ext cx="10028420" cy="58461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5556" y="207602"/>
            <a:ext cx="1910796" cy="526916"/>
          </a:xfrm>
          <a:prstGeom prst="rect">
            <a:avLst/>
          </a:prstGeom>
        </p:spPr>
      </p:pic>
      <p:sp>
        <p:nvSpPr>
          <p:cNvPr id="6" name="Dikdörtgen 5"/>
          <p:cNvSpPr/>
          <p:nvPr/>
        </p:nvSpPr>
        <p:spPr>
          <a:xfrm>
            <a:off x="0" y="6640642"/>
            <a:ext cx="12192001" cy="9243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11692329" y="6474500"/>
            <a:ext cx="354024" cy="39474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p:cNvSpPr txBox="1"/>
          <p:nvPr/>
        </p:nvSpPr>
        <p:spPr>
          <a:xfrm>
            <a:off x="11673528" y="6488668"/>
            <a:ext cx="300082" cy="369332"/>
          </a:xfrm>
          <a:prstGeom prst="rect">
            <a:avLst/>
          </a:prstGeom>
          <a:noFill/>
        </p:spPr>
        <p:txBody>
          <a:bodyPr wrap="none" rtlCol="0">
            <a:spAutoFit/>
          </a:bodyPr>
          <a:lstStyle/>
          <a:p>
            <a:r>
              <a:rPr lang="tr-TR" b="1" dirty="0">
                <a:solidFill>
                  <a:schemeClr val="bg1"/>
                </a:solidFill>
              </a:rPr>
              <a:t>7</a:t>
            </a:r>
          </a:p>
        </p:txBody>
      </p:sp>
      <p:sp>
        <p:nvSpPr>
          <p:cNvPr id="9" name="Alt Başlık 2"/>
          <p:cNvSpPr txBox="1">
            <a:spLocks/>
          </p:cNvSpPr>
          <p:nvPr/>
        </p:nvSpPr>
        <p:spPr>
          <a:xfrm>
            <a:off x="212361" y="252572"/>
            <a:ext cx="8043978" cy="481946"/>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3200" kern="1200">
                <a:solidFill>
                  <a:schemeClr val="bg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endParaRPr lang="tr-TR" sz="2800" dirty="0">
              <a:latin typeface="Arial Narrow" panose="020B060602020203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799" y="2451595"/>
            <a:ext cx="5521500" cy="358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3148" y="2451595"/>
            <a:ext cx="5725258" cy="3600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5145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3" name="Alt Başlık 2"/>
          <p:cNvSpPr>
            <a:spLocks noGrp="1"/>
          </p:cNvSpPr>
          <p:nvPr>
            <p:ph type="subTitle" idx="1"/>
          </p:nvPr>
        </p:nvSpPr>
        <p:spPr>
          <a:xfrm>
            <a:off x="515938" y="739955"/>
            <a:ext cx="11176391" cy="5900688"/>
          </a:xfrm>
        </p:spPr>
        <p:txBody>
          <a:bodyPr>
            <a:noAutofit/>
          </a:bodyPr>
          <a:lstStyle/>
          <a:p>
            <a:pPr algn="just">
              <a:lnSpc>
                <a:spcPct val="100000"/>
              </a:lnSpc>
            </a:pPr>
            <a:r>
              <a:rPr lang="tr-TR" sz="1800" b="1" dirty="0">
                <a:solidFill>
                  <a:schemeClr val="tx1"/>
                </a:solidFill>
              </a:rPr>
              <a:t>3.5. </a:t>
            </a:r>
            <a:r>
              <a:rPr lang="tr-TR" sz="1800" b="1" dirty="0" err="1">
                <a:solidFill>
                  <a:schemeClr val="tx1"/>
                </a:solidFill>
              </a:rPr>
              <a:t>Paspayı</a:t>
            </a:r>
            <a:endParaRPr lang="tr-TR" sz="1800" b="1" dirty="0">
              <a:solidFill>
                <a:schemeClr val="tx1"/>
              </a:solidFill>
            </a:endParaRPr>
          </a:p>
          <a:p>
            <a:pPr algn="just">
              <a:lnSpc>
                <a:spcPct val="150000"/>
              </a:lnSpc>
            </a:pPr>
            <a:r>
              <a:rPr lang="tr-TR" sz="1800" b="1" dirty="0">
                <a:solidFill>
                  <a:schemeClr val="tx1"/>
                </a:solidFill>
              </a:rPr>
              <a:t>Şantiyede kontrol düzeyinin yüksek olduğu durumlarda dahi, bazen tasarlanmış minimum </a:t>
            </a:r>
            <a:r>
              <a:rPr lang="tr-TR" sz="1800" b="1" dirty="0" err="1">
                <a:solidFill>
                  <a:schemeClr val="tx1"/>
                </a:solidFill>
              </a:rPr>
              <a:t>paspayını</a:t>
            </a:r>
            <a:r>
              <a:rPr lang="tr-TR" sz="1800" b="1" dirty="0">
                <a:solidFill>
                  <a:schemeClr val="tx1"/>
                </a:solidFill>
              </a:rPr>
              <a:t> sağlamak mümkün olmayabilir. Kritik yapılar için, kalıplar çakıldıktan sonra, beton dökümü başlamadan </a:t>
            </a:r>
            <a:r>
              <a:rPr lang="tr-TR" sz="1800" b="1" dirty="0" err="1">
                <a:solidFill>
                  <a:schemeClr val="tx1"/>
                </a:solidFill>
              </a:rPr>
              <a:t>paspayının</a:t>
            </a:r>
            <a:r>
              <a:rPr lang="tr-TR" sz="1800" b="1" dirty="0">
                <a:solidFill>
                  <a:schemeClr val="tx1"/>
                </a:solidFill>
              </a:rPr>
              <a:t> ölçülerek kontrolü yararlı olur. </a:t>
            </a:r>
            <a:r>
              <a:rPr lang="tr-TR" sz="1800" b="1" dirty="0" err="1">
                <a:solidFill>
                  <a:schemeClr val="tx1"/>
                </a:solidFill>
              </a:rPr>
              <a:t>Paspayı</a:t>
            </a:r>
            <a:r>
              <a:rPr lang="tr-TR" sz="1800" b="1" dirty="0">
                <a:solidFill>
                  <a:schemeClr val="tx1"/>
                </a:solidFill>
              </a:rPr>
              <a:t> için yerleştirilen fakat gerekli şartı sağlamayan elemanlar sökülerek yeniden yerleştirilmelidir. Gerekli </a:t>
            </a:r>
            <a:r>
              <a:rPr lang="tr-TR" sz="1800" b="1" dirty="0" err="1">
                <a:solidFill>
                  <a:schemeClr val="tx1"/>
                </a:solidFill>
              </a:rPr>
              <a:t>paspayını</a:t>
            </a:r>
            <a:r>
              <a:rPr lang="tr-TR" sz="1800" b="1" dirty="0">
                <a:solidFill>
                  <a:schemeClr val="tx1"/>
                </a:solidFill>
              </a:rPr>
              <a:t> sağlamak üzere özel olarak hazırlanmış plastik elemanlar veya beton parçaları kullanmak yararlıdır.</a:t>
            </a:r>
          </a:p>
          <a:p>
            <a:pPr algn="just">
              <a:lnSpc>
                <a:spcPct val="150000"/>
              </a:lnSpc>
            </a:pPr>
            <a:r>
              <a:rPr lang="tr-TR" sz="1800" b="1" dirty="0">
                <a:solidFill>
                  <a:schemeClr val="tx1"/>
                </a:solidFill>
              </a:rPr>
              <a:t>Minimum </a:t>
            </a:r>
            <a:r>
              <a:rPr lang="tr-TR" sz="1800" b="1" dirty="0" err="1">
                <a:solidFill>
                  <a:schemeClr val="tx1"/>
                </a:solidFill>
              </a:rPr>
              <a:t>paspayının</a:t>
            </a:r>
            <a:r>
              <a:rPr lang="tr-TR" sz="1800" b="1" dirty="0">
                <a:solidFill>
                  <a:schemeClr val="tx1"/>
                </a:solidFill>
              </a:rPr>
              <a:t> sağlanamadığı hallerde alınan en temel önlem bu bölgenin kullanılan betondan daha yoğun ve geçirimsiz bir malzemeyle kaplanmasıdır. Bu, sözü edilen bölgeye </a:t>
            </a:r>
            <a:r>
              <a:rPr lang="tr-TR" sz="1800" b="1" dirty="0" err="1">
                <a:solidFill>
                  <a:schemeClr val="tx1"/>
                </a:solidFill>
              </a:rPr>
              <a:t>epoksi</a:t>
            </a:r>
            <a:r>
              <a:rPr lang="tr-TR" sz="1800" b="1" dirty="0">
                <a:solidFill>
                  <a:schemeClr val="tx1"/>
                </a:solidFill>
              </a:rPr>
              <a:t> esaslı boya vb. malzemeler uygulanması suretiyle su, oksijen ya da klorlu su geçişini önleyerek gerçekleştirilebilir. Böylesi bir uygulama yapının görünüşünü etkileyebileceğinden, gerekenden daha geniş bir alanda uygulama yapmak zorunluluğu doğabilir.</a:t>
            </a:r>
          </a:p>
          <a:p>
            <a:pPr algn="just">
              <a:lnSpc>
                <a:spcPct val="150000"/>
              </a:lnSpc>
            </a:pPr>
            <a:r>
              <a:rPr lang="tr-TR" sz="1800" b="1" dirty="0">
                <a:solidFill>
                  <a:schemeClr val="tx1"/>
                </a:solidFill>
              </a:rPr>
              <a:t>Bir başka yöntem ise sorunlu bölgenin taraklanarak polimer – </a:t>
            </a:r>
            <a:r>
              <a:rPr lang="tr-TR" sz="1800" b="1" dirty="0" err="1">
                <a:solidFill>
                  <a:schemeClr val="tx1"/>
                </a:solidFill>
              </a:rPr>
              <a:t>modifiye</a:t>
            </a:r>
            <a:r>
              <a:rPr lang="tr-TR" sz="1800" b="1" dirty="0">
                <a:solidFill>
                  <a:schemeClr val="tx1"/>
                </a:solidFill>
              </a:rPr>
              <a:t> çimento uygulanmasıdır. Bu durumda, yüzey pürüzlülüğü ve renk değişimi ortaya çıkabileceğinden bu yöntem brüt betonlarda veya beton yüzeyinin açık kalacağı durumlarda kullanılmamalıdır. Adı geçen yöntem, sık donatı kullanımı nedeniyle betonun alt yüzeye geçmekte zorlandığı durumlarda da kullanılabilir.</a:t>
            </a:r>
          </a:p>
        </p:txBody>
      </p:sp>
      <p:sp>
        <p:nvSpPr>
          <p:cNvPr id="2" name="Dikdörtgen 1"/>
          <p:cNvSpPr/>
          <p:nvPr/>
        </p:nvSpPr>
        <p:spPr>
          <a:xfrm>
            <a:off x="0" y="149902"/>
            <a:ext cx="10028420" cy="58461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5556" y="207602"/>
            <a:ext cx="1910796" cy="526916"/>
          </a:xfrm>
          <a:prstGeom prst="rect">
            <a:avLst/>
          </a:prstGeom>
        </p:spPr>
      </p:pic>
      <p:sp>
        <p:nvSpPr>
          <p:cNvPr id="6" name="Dikdörtgen 5"/>
          <p:cNvSpPr/>
          <p:nvPr/>
        </p:nvSpPr>
        <p:spPr>
          <a:xfrm>
            <a:off x="0" y="6640642"/>
            <a:ext cx="12192001" cy="9243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11692329" y="6474500"/>
            <a:ext cx="354024" cy="39474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p:cNvSpPr txBox="1"/>
          <p:nvPr/>
        </p:nvSpPr>
        <p:spPr>
          <a:xfrm>
            <a:off x="11673528" y="6488668"/>
            <a:ext cx="300082" cy="369332"/>
          </a:xfrm>
          <a:prstGeom prst="rect">
            <a:avLst/>
          </a:prstGeom>
          <a:noFill/>
        </p:spPr>
        <p:txBody>
          <a:bodyPr wrap="none" rtlCol="0">
            <a:spAutoFit/>
          </a:bodyPr>
          <a:lstStyle/>
          <a:p>
            <a:r>
              <a:rPr lang="tr-TR" b="1" dirty="0">
                <a:solidFill>
                  <a:schemeClr val="bg1"/>
                </a:solidFill>
              </a:rPr>
              <a:t>8</a:t>
            </a:r>
          </a:p>
        </p:txBody>
      </p:sp>
      <p:sp>
        <p:nvSpPr>
          <p:cNvPr id="9" name="Alt Başlık 2"/>
          <p:cNvSpPr txBox="1">
            <a:spLocks/>
          </p:cNvSpPr>
          <p:nvPr/>
        </p:nvSpPr>
        <p:spPr>
          <a:xfrm>
            <a:off x="212361" y="252572"/>
            <a:ext cx="8043978" cy="481946"/>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3200" kern="1200">
                <a:solidFill>
                  <a:schemeClr val="bg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endParaRPr lang="tr-TR" sz="2800" dirty="0">
              <a:latin typeface="Arial Narrow" panose="020B0606020202030204" pitchFamily="34" charset="0"/>
            </a:endParaRPr>
          </a:p>
        </p:txBody>
      </p:sp>
    </p:spTree>
    <p:extLst>
      <p:ext uri="{BB962C8B-B14F-4D97-AF65-F5344CB8AC3E}">
        <p14:creationId xmlns:p14="http://schemas.microsoft.com/office/powerpoint/2010/main" val="2452118767"/>
      </p:ext>
    </p:extLst>
  </p:cSld>
  <p:clrMapOvr>
    <a:masterClrMapping/>
  </p:clrMapOvr>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TM03457491[[fn=Metropolitan]]</Template>
  <TotalTime>12193</TotalTime>
  <Words>4792</Words>
  <Application>Microsoft Office PowerPoint</Application>
  <PresentationFormat>Geniş ekran</PresentationFormat>
  <Paragraphs>466</Paragraphs>
  <Slides>48</Slides>
  <Notes>1</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48</vt:i4>
      </vt:variant>
    </vt:vector>
  </HeadingPairs>
  <TitlesOfParts>
    <vt:vector size="56" baseType="lpstr">
      <vt:lpstr>Arial</vt:lpstr>
      <vt:lpstr>Arial Narrow</vt:lpstr>
      <vt:lpstr>Calibri</vt:lpstr>
      <vt:lpstr>Calibri Light</vt:lpstr>
      <vt:lpstr>Courier New</vt:lpstr>
      <vt:lpstr>Symbol</vt:lpstr>
      <vt:lpstr>Times New Roman</vt:lpstr>
      <vt:lpstr>Metropolitan</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HOPE</dc:creator>
  <cp:lastModifiedBy>Cozum</cp:lastModifiedBy>
  <cp:revision>76</cp:revision>
  <dcterms:created xsi:type="dcterms:W3CDTF">2015-01-13T11:09:40Z</dcterms:created>
  <dcterms:modified xsi:type="dcterms:W3CDTF">2017-10-09T08:27:15Z</dcterms:modified>
</cp:coreProperties>
</file>