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837" r:id="rId1"/>
  </p:sldMasterIdLst>
  <p:sldIdLst>
    <p:sldId id="256" r:id="rId2"/>
    <p:sldId id="257" r:id="rId3"/>
    <p:sldId id="285" r:id="rId4"/>
    <p:sldId id="258" r:id="rId5"/>
    <p:sldId id="259" r:id="rId6"/>
    <p:sldId id="260" r:id="rId7"/>
    <p:sldId id="261" r:id="rId8"/>
    <p:sldId id="262" r:id="rId9"/>
    <p:sldId id="263" r:id="rId10"/>
    <p:sldId id="270" r:id="rId11"/>
    <p:sldId id="284" r:id="rId12"/>
    <p:sldId id="264" r:id="rId13"/>
    <p:sldId id="265" r:id="rId14"/>
    <p:sldId id="266" r:id="rId15"/>
    <p:sldId id="267" r:id="rId16"/>
    <p:sldId id="269" r:id="rId17"/>
    <p:sldId id="268" r:id="rId18"/>
    <p:sldId id="277" r:id="rId19"/>
    <p:sldId id="271" r:id="rId20"/>
    <p:sldId id="272" r:id="rId21"/>
    <p:sldId id="273" r:id="rId22"/>
    <p:sldId id="286" r:id="rId23"/>
    <p:sldId id="278" r:id="rId24"/>
    <p:sldId id="279" r:id="rId25"/>
    <p:sldId id="280" r:id="rId26"/>
    <p:sldId id="281" r:id="rId27"/>
    <p:sldId id="282" r:id="rId28"/>
    <p:sldId id="283" r:id="rId29"/>
    <p:sldId id="274" r:id="rId30"/>
    <p:sldId id="275" r:id="rId31"/>
    <p:sldId id="276" r:id="rId3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44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3820626D-875F-4F14-9449-B126AEEB9483}" type="datetimeFigureOut">
              <a:rPr lang="tr-TR" smtClean="0"/>
              <a:t>26.8.2015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157179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820626D-875F-4F14-9449-B126AEEB9483}" type="datetimeFigureOut">
              <a:rPr lang="tr-TR" smtClean="0"/>
              <a:t>26.8.2015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339378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820626D-875F-4F14-9449-B126AEEB9483}" type="datetimeFigureOut">
              <a:rPr lang="tr-TR" smtClean="0"/>
              <a:t>26.8.2015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190101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820626D-875F-4F14-9449-B126AEEB9483}" type="datetimeFigureOut">
              <a:rPr lang="tr-TR" smtClean="0"/>
              <a:t>26.8.2015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309091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3820626D-875F-4F14-9449-B126AEEB9483}" type="datetimeFigureOut">
              <a:rPr lang="tr-TR" smtClean="0"/>
              <a:t>26.8.2015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51597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3820626D-875F-4F14-9449-B126AEEB9483}" type="datetimeFigureOut">
              <a:rPr lang="tr-TR" smtClean="0"/>
              <a:t>26.8.2015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409583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3820626D-875F-4F14-9449-B126AEEB9483}" type="datetimeFigureOut">
              <a:rPr lang="tr-TR" smtClean="0"/>
              <a:t>26.8.2015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338568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3820626D-875F-4F14-9449-B126AEEB9483}" type="datetimeFigureOut">
              <a:rPr lang="tr-TR" smtClean="0"/>
              <a:t>26.8.2015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261300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820626D-875F-4F14-9449-B126AEEB9483}" type="datetimeFigureOut">
              <a:rPr lang="tr-TR" smtClean="0"/>
              <a:t>26.8.2015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1998663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3820626D-875F-4F14-9449-B126AEEB9483}" type="datetimeFigureOut">
              <a:rPr lang="tr-TR" smtClean="0"/>
              <a:t>26.8.2015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404782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3820626D-875F-4F14-9449-B126AEEB9483}" type="datetimeFigureOut">
              <a:rPr lang="tr-TR" smtClean="0"/>
              <a:t>26.8.2015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3DFAC5-42D4-4EC3-BEA7-B84A16DCE69E}" type="slidenum">
              <a:rPr lang="tr-TR" smtClean="0"/>
              <a:t>‹#›</a:t>
            </a:fld>
            <a:endParaRPr lang="tr-TR"/>
          </a:p>
        </p:txBody>
      </p:sp>
    </p:spTree>
    <p:extLst>
      <p:ext uri="{BB962C8B-B14F-4D97-AF65-F5344CB8AC3E}">
        <p14:creationId xmlns:p14="http://schemas.microsoft.com/office/powerpoint/2010/main" val="343549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0626D-875F-4F14-9449-B126AEEB9483}" type="datetimeFigureOut">
              <a:rPr lang="tr-TR" smtClean="0"/>
              <a:t>26.8.2015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DFAC5-42D4-4EC3-BEA7-B84A16DCE69E}" type="slidenum">
              <a:rPr lang="tr-TR" smtClean="0"/>
              <a:t>‹#›</a:t>
            </a:fld>
            <a:endParaRPr lang="tr-TR"/>
          </a:p>
        </p:txBody>
      </p:sp>
    </p:spTree>
    <p:extLst>
      <p:ext uri="{BB962C8B-B14F-4D97-AF65-F5344CB8AC3E}">
        <p14:creationId xmlns:p14="http://schemas.microsoft.com/office/powerpoint/2010/main" val="252006099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7.w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7.wmf"/><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w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w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8.w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698851"/>
            <a:ext cx="9144000" cy="2387600"/>
          </a:xfrm>
        </p:spPr>
        <p:txBody>
          <a:bodyPr>
            <a:noAutofit/>
          </a:bodyPr>
          <a:lstStyle/>
          <a:p>
            <a:r>
              <a:rPr lang="en-US" sz="2800" dirty="0" err="1" smtClean="0"/>
              <a:t>Tünelcilikte</a:t>
            </a:r>
            <a:r>
              <a:rPr lang="en-US" sz="2800" dirty="0" smtClean="0"/>
              <a:t> </a:t>
            </a:r>
            <a:r>
              <a:rPr lang="en-US" sz="2800" dirty="0" err="1" smtClean="0"/>
              <a:t>Arazi</a:t>
            </a:r>
            <a:r>
              <a:rPr lang="en-US" sz="2800" dirty="0" smtClean="0"/>
              <a:t> </a:t>
            </a:r>
            <a:r>
              <a:rPr lang="en-US" sz="2800" dirty="0" err="1" smtClean="0"/>
              <a:t>İyileştirme-Stabilizasyon</a:t>
            </a:r>
            <a:r>
              <a:rPr lang="en-US" sz="2800" dirty="0" smtClean="0"/>
              <a:t> </a:t>
            </a:r>
            <a:r>
              <a:rPr lang="en-US" sz="2800" dirty="0" err="1" smtClean="0"/>
              <a:t>Yöntemleri</a:t>
            </a:r>
            <a:r>
              <a:rPr lang="tr-TR" sz="2800" dirty="0" smtClean="0"/>
              <a:t/>
            </a:r>
            <a:br>
              <a:rPr lang="tr-TR" sz="2800" dirty="0" smtClean="0"/>
            </a:br>
            <a:r>
              <a:rPr lang="en-US" sz="2800" dirty="0" smtClean="0"/>
              <a:t/>
            </a:r>
            <a:br>
              <a:rPr lang="en-US" sz="2800" dirty="0" smtClean="0"/>
            </a:br>
            <a:r>
              <a:rPr lang="en-US" sz="2800" i="1" dirty="0" smtClean="0"/>
              <a:t>Ground Improvement-Stabilization Methods in Tunneling</a:t>
            </a:r>
            <a:endParaRPr lang="tr-TR" sz="2800" i="1" dirty="0"/>
          </a:p>
        </p:txBody>
      </p:sp>
      <p:sp>
        <p:nvSpPr>
          <p:cNvPr id="3" name="Alt Başlık 2"/>
          <p:cNvSpPr>
            <a:spLocks noGrp="1"/>
          </p:cNvSpPr>
          <p:nvPr>
            <p:ph type="subTitle" idx="1"/>
          </p:nvPr>
        </p:nvSpPr>
        <p:spPr>
          <a:xfrm>
            <a:off x="1455634" y="3708546"/>
            <a:ext cx="9144000" cy="1655762"/>
          </a:xfrm>
        </p:spPr>
        <p:txBody>
          <a:bodyPr/>
          <a:lstStyle/>
          <a:p>
            <a:r>
              <a:rPr lang="tr-TR" dirty="0" smtClean="0"/>
              <a:t>Murat ARSLAN</a:t>
            </a:r>
          </a:p>
          <a:p>
            <a:r>
              <a:rPr lang="tr-TR" dirty="0" smtClean="0"/>
              <a:t>Maden Mühendisi</a:t>
            </a:r>
            <a:endParaRPr lang="tr-TR" dirty="0"/>
          </a:p>
        </p:txBody>
      </p:sp>
    </p:spTree>
    <p:extLst>
      <p:ext uri="{BB962C8B-B14F-4D97-AF65-F5344CB8AC3E}">
        <p14:creationId xmlns:p14="http://schemas.microsoft.com/office/powerpoint/2010/main" val="3423409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993105" y="2054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p:cNvSpPr>
            <a:spLocks noChangeArrowheads="1"/>
          </p:cNvSpPr>
          <p:nvPr/>
        </p:nvSpPr>
        <p:spPr bwMode="auto">
          <a:xfrm>
            <a:off x="2579571" y="-1773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4337" name="Picture 1" descr="G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9571" y="279820"/>
            <a:ext cx="7191375"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259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 name="Dikdörtgen 29"/>
          <p:cNvSpPr/>
          <p:nvPr/>
        </p:nvSpPr>
        <p:spPr>
          <a:xfrm>
            <a:off x="1758215" y="2333122"/>
            <a:ext cx="9022080" cy="2126223"/>
          </a:xfrm>
          <a:prstGeom prst="rect">
            <a:avLst/>
          </a:prstGeom>
        </p:spPr>
        <p:txBody>
          <a:bodyPr wrap="square">
            <a:spAutoFit/>
          </a:bodyPr>
          <a:lstStyle/>
          <a:p>
            <a:pPr algn="ctr">
              <a:lnSpc>
                <a:spcPts val="2400"/>
              </a:lnSpc>
              <a:spcAft>
                <a:spcPts val="0"/>
              </a:spcAft>
            </a:pPr>
            <a:r>
              <a:rPr lang="en-US" sz="3200" b="1" dirty="0" smtClean="0">
                <a:solidFill>
                  <a:srgbClr val="000080"/>
                </a:solidFill>
                <a:effectLst/>
                <a:latin typeface="Arial" panose="020B0604020202020204" pitchFamily="34" charset="0"/>
                <a:ea typeface="MS Mincho" panose="02020609040205080304" pitchFamily="49" charset="-128"/>
              </a:rPr>
              <a:t>Procedure</a:t>
            </a:r>
            <a:endParaRPr lang="tr-TR" sz="1600" dirty="0" smtClean="0">
              <a:solidFill>
                <a:srgbClr val="000000"/>
              </a:solidFill>
              <a:effectLst/>
              <a:latin typeface="Times New Roman" panose="02020603050405020304" pitchFamily="18" charset="0"/>
              <a:ea typeface="MS Mincho" panose="02020609040205080304" pitchFamily="49" charset="-128"/>
            </a:endParaRPr>
          </a:p>
          <a:p>
            <a:pPr algn="ctr">
              <a:lnSpc>
                <a:spcPts val="2400"/>
              </a:lnSpc>
              <a:spcAft>
                <a:spcPts val="0"/>
              </a:spcAft>
            </a:pPr>
            <a:r>
              <a:rPr lang="en-US" sz="3200" b="1" dirty="0" smtClean="0">
                <a:solidFill>
                  <a:srgbClr val="000080"/>
                </a:solidFill>
                <a:effectLst/>
                <a:latin typeface="Arial" panose="020B0604020202020204" pitchFamily="34" charset="0"/>
                <a:ea typeface="MS Mincho" panose="02020609040205080304" pitchFamily="49" charset="-128"/>
              </a:rPr>
              <a:t>for</a:t>
            </a:r>
            <a:endParaRPr lang="tr-TR" sz="1600" dirty="0" smtClean="0">
              <a:solidFill>
                <a:srgbClr val="000000"/>
              </a:solidFill>
              <a:effectLst/>
              <a:latin typeface="Times New Roman" panose="02020603050405020304" pitchFamily="18" charset="0"/>
              <a:ea typeface="MS Mincho" panose="02020609040205080304" pitchFamily="49" charset="-128"/>
            </a:endParaRPr>
          </a:p>
          <a:p>
            <a:pPr algn="ctr">
              <a:lnSpc>
                <a:spcPts val="2400"/>
              </a:lnSpc>
              <a:spcAft>
                <a:spcPts val="0"/>
              </a:spcAft>
            </a:pPr>
            <a:r>
              <a:rPr lang="en-US" sz="3200" b="1" dirty="0" smtClean="0">
                <a:solidFill>
                  <a:srgbClr val="000080"/>
                </a:solidFill>
                <a:effectLst/>
                <a:latin typeface="Arial" panose="020B0604020202020204" pitchFamily="34" charset="0"/>
                <a:ea typeface="MS Mincho" panose="02020609040205080304" pitchFamily="49" charset="-128"/>
              </a:rPr>
              <a:t>Foot Injection of PFV-L and PFV-S Tunnels </a:t>
            </a:r>
            <a:endParaRPr lang="tr-TR" sz="1600" dirty="0" smtClean="0">
              <a:solidFill>
                <a:srgbClr val="000000"/>
              </a:solidFill>
              <a:effectLst/>
              <a:latin typeface="Times New Roman" panose="02020603050405020304" pitchFamily="18" charset="0"/>
              <a:ea typeface="MS Mincho" panose="02020609040205080304" pitchFamily="49" charset="-128"/>
            </a:endParaRPr>
          </a:p>
          <a:p>
            <a:pPr algn="ctr">
              <a:lnSpc>
                <a:spcPts val="2400"/>
              </a:lnSpc>
              <a:spcAft>
                <a:spcPts val="0"/>
              </a:spcAft>
            </a:pPr>
            <a:r>
              <a:rPr lang="en-US" sz="3200" b="1" dirty="0" smtClean="0">
                <a:solidFill>
                  <a:srgbClr val="000080"/>
                </a:solidFill>
                <a:effectLst/>
                <a:latin typeface="Arial" panose="020B0604020202020204" pitchFamily="34" charset="0"/>
                <a:ea typeface="MS Mincho" panose="02020609040205080304" pitchFamily="49" charset="-128"/>
              </a:rPr>
              <a:t>in </a:t>
            </a:r>
            <a:r>
              <a:rPr lang="en-US" sz="3200" b="1" dirty="0" err="1" smtClean="0">
                <a:solidFill>
                  <a:srgbClr val="000080"/>
                </a:solidFill>
                <a:effectLst/>
                <a:latin typeface="Arial" panose="020B0604020202020204" pitchFamily="34" charset="0"/>
                <a:ea typeface="MS Mincho" panose="02020609040205080304" pitchFamily="49" charset="-128"/>
              </a:rPr>
              <a:t>Sirkeci</a:t>
            </a:r>
            <a:r>
              <a:rPr lang="en-US" sz="3200" b="1" dirty="0" smtClean="0">
                <a:solidFill>
                  <a:srgbClr val="000080"/>
                </a:solidFill>
                <a:effectLst/>
                <a:latin typeface="Arial" panose="020B0604020202020204" pitchFamily="34" charset="0"/>
                <a:ea typeface="MS Mincho" panose="02020609040205080304" pitchFamily="49" charset="-128"/>
              </a:rPr>
              <a:t> Station</a:t>
            </a:r>
            <a:endParaRPr lang="tr-TR" sz="1600" dirty="0" smtClean="0">
              <a:solidFill>
                <a:srgbClr val="000000"/>
              </a:solidFill>
              <a:effectLst/>
              <a:latin typeface="Times New Roman" panose="02020603050405020304" pitchFamily="18" charset="0"/>
              <a:ea typeface="MS Mincho" panose="02020609040205080304" pitchFamily="49" charset="-128"/>
            </a:endParaRPr>
          </a:p>
          <a:p>
            <a:pPr algn="ctr">
              <a:lnSpc>
                <a:spcPts val="2400"/>
              </a:lnSpc>
              <a:spcAft>
                <a:spcPts val="0"/>
              </a:spcAft>
            </a:pPr>
            <a:r>
              <a:rPr lang="en-US" dirty="0" smtClean="0">
                <a:solidFill>
                  <a:srgbClr val="000080"/>
                </a:solidFill>
                <a:effectLst/>
                <a:latin typeface="Arial" panose="020B0604020202020204" pitchFamily="34" charset="0"/>
                <a:ea typeface="MS Mincho" panose="02020609040205080304" pitchFamily="49" charset="-128"/>
              </a:rPr>
              <a:t>by</a:t>
            </a:r>
            <a:endParaRPr lang="tr-TR" sz="1600" dirty="0" smtClean="0">
              <a:solidFill>
                <a:srgbClr val="000000"/>
              </a:solidFill>
              <a:effectLst/>
              <a:latin typeface="Times New Roman" panose="02020603050405020304" pitchFamily="18" charset="0"/>
              <a:ea typeface="MS Mincho" panose="02020609040205080304" pitchFamily="49" charset="-128"/>
            </a:endParaRPr>
          </a:p>
          <a:p>
            <a:pPr algn="ctr">
              <a:lnSpc>
                <a:spcPts val="1730"/>
              </a:lnSpc>
              <a:spcAft>
                <a:spcPts val="0"/>
              </a:spcAft>
            </a:pPr>
            <a:r>
              <a:rPr lang="en-US" dirty="0" smtClean="0">
                <a:solidFill>
                  <a:srgbClr val="000080"/>
                </a:solidFill>
                <a:effectLst/>
                <a:latin typeface="Arial" panose="020B0604020202020204" pitchFamily="34" charset="0"/>
                <a:ea typeface="MS Mincho" panose="02020609040205080304" pitchFamily="49" charset="-128"/>
              </a:rPr>
              <a:t>Taisei - Gama - </a:t>
            </a:r>
            <a:r>
              <a:rPr lang="en-US" dirty="0" err="1" smtClean="0">
                <a:solidFill>
                  <a:srgbClr val="000080"/>
                </a:solidFill>
                <a:effectLst/>
                <a:latin typeface="Arial" panose="020B0604020202020204" pitchFamily="34" charset="0"/>
                <a:ea typeface="MS Mincho" panose="02020609040205080304" pitchFamily="49" charset="-128"/>
              </a:rPr>
              <a:t>Nurol</a:t>
            </a:r>
            <a:r>
              <a:rPr lang="en-US" dirty="0" smtClean="0">
                <a:solidFill>
                  <a:srgbClr val="000080"/>
                </a:solidFill>
                <a:effectLst/>
                <a:latin typeface="Arial" panose="020B0604020202020204" pitchFamily="34" charset="0"/>
                <a:ea typeface="MS Mincho" panose="02020609040205080304" pitchFamily="49" charset="-128"/>
              </a:rPr>
              <a:t> Joint Venture</a:t>
            </a:r>
            <a:endParaRPr lang="tr-TR" sz="1600" dirty="0" smtClean="0">
              <a:effectLst/>
              <a:latin typeface="Times New Roman" panose="02020603050405020304" pitchFamily="18" charset="0"/>
              <a:ea typeface="MS Mincho" panose="02020609040205080304" pitchFamily="49" charset="-128"/>
            </a:endParaRPr>
          </a:p>
          <a:p>
            <a:pPr algn="ctr">
              <a:spcAft>
                <a:spcPts val="0"/>
              </a:spcAft>
            </a:pPr>
            <a:r>
              <a:rPr lang="en-US" dirty="0" smtClean="0">
                <a:solidFill>
                  <a:srgbClr val="000080"/>
                </a:solidFill>
                <a:effectLst/>
                <a:latin typeface="Arial" panose="020B0604020202020204" pitchFamily="34" charset="0"/>
                <a:ea typeface="MS Mincho" panose="02020609040205080304" pitchFamily="49" charset="-128"/>
              </a:rPr>
              <a:t>MARMARAY PROJECT- Contract BC1</a:t>
            </a:r>
            <a:endParaRPr lang="tr-TR" sz="1600" dirty="0">
              <a:solidFill>
                <a:srgbClr val="000000"/>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2833592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72528" y="296622"/>
            <a:ext cx="12119472" cy="161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76176" numCol="1" anchor="ctr" anchorCtr="0" compatLnSpc="1">
            <a:prstTxWarp prst="textNoShape">
              <a:avLst/>
            </a:prstTxWarp>
            <a:spAutoFit/>
          </a:bodyPr>
          <a:lstStyle>
            <a:lvl1pPr eaLnBrk="0" fontAlgn="base" hangingPunct="0">
              <a:spcBef>
                <a:spcPct val="0"/>
              </a:spcBef>
              <a:spcAft>
                <a:spcPct val="0"/>
              </a:spcAft>
              <a:tabLst>
                <a:tab pos="190500" algn="l"/>
                <a:tab pos="366713"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 pos="4492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 pos="449263" algn="l"/>
              </a:tabLst>
            </a:pPr>
            <a:r>
              <a:rPr kumimoji="0" lang="en-US" altLang="ja-JP" sz="12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1</a:t>
            </a:r>
            <a:r>
              <a:rPr kumimoji="0" lang="en-US" altLang="ja-JP" sz="1200" b="1" i="0" u="none" strike="noStrike" cap="none" normalizeH="0" baseline="0" dirty="0" smtClean="0" bmk="">
                <a:ln>
                  <a:noFill/>
                </a:ln>
                <a:solidFill>
                  <a:schemeClr val="tx1"/>
                </a:solidFill>
                <a:effectLst/>
                <a:latin typeface="Arial" panose="020B0604020202020204" pitchFamily="34" charset="0"/>
                <a:cs typeface="Times New Roman" panose="02020603050405020304" pitchFamily="18" charset="0"/>
              </a:rPr>
              <a:t>. PURPOSE OF THE WORK</a:t>
            </a:r>
            <a:endParaRPr kumimoji="0" lang="en-US" altLang="ja-JP" sz="10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 pos="44926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In </a:t>
            </a:r>
            <a:r>
              <a:rPr kumimoji="0" lang="en-US" altLang="ja-JP" sz="1200" b="0" i="0" u="none" strike="noStrike" cap="none" normalizeH="0" baseline="0" dirty="0" err="1"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Sirkeci</a:t>
            </a: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underground station; there are many types of tunnel section, so as Platform Tunnel (PF), Platform Ventilation Tunnel (PFV-L and PFV-S), </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 pos="44926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Center Walkway (CE), Connection Tunnel (CN) and so on. Among these sections, Platform Ventilation Tunnel (PFV-L and PFV-S) have the largest section as of 190 m</a:t>
            </a:r>
            <a:r>
              <a:rPr kumimoji="0" lang="en-US" altLang="ja-JP" sz="1200" b="0" i="0" u="none" strike="noStrike" cap="none" normalizeH="0" baseline="3000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2</a:t>
            </a: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 pos="44926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So excavation methods for these tunnels are planned as multi bench cut method, consisting of top heading, medium bench, lower bench and invert. It is very important to </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 pos="44926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prevent settlement of top heading when bench part is excavated. The purpose of injection for foot part of top heading is to improve the ground condition of that area and prevent</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 pos="44926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settlement of top heading at the stage of bench excavation. Figure 1 and Figure 2 show sectional and plan view of injection area respectively.</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 pos="449263" algn="l"/>
              </a:tabLst>
            </a:pP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534" y="1751801"/>
            <a:ext cx="4749285" cy="38128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21380" y="563744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Figure 1: Sectional view of injection area</a:t>
            </a:r>
            <a:endParaRPr kumimoji="0" lang="en-US"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88870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712" y="1124493"/>
            <a:ext cx="5486400" cy="3181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602503" y="4500990"/>
            <a:ext cx="26148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Figure 2: Plan view of injection area</a:t>
            </a:r>
            <a:endParaRPr kumimoji="0" lang="tr-TR" altLang="ja-JP" sz="800" b="0" i="0" u="none" strike="noStrike" cap="none" normalizeH="0" baseline="0" dirty="0" smtClean="0">
              <a:ln>
                <a:noFill/>
              </a:ln>
              <a:solidFill>
                <a:schemeClr val="tx1"/>
              </a:solidFill>
              <a:effectLst/>
            </a:endParaRPr>
          </a:p>
        </p:txBody>
      </p:sp>
      <p:sp>
        <p:nvSpPr>
          <p:cNvPr id="6" name="Dikdörtgen 5"/>
          <p:cNvSpPr/>
          <p:nvPr/>
        </p:nvSpPr>
        <p:spPr>
          <a:xfrm>
            <a:off x="2136808" y="4973136"/>
            <a:ext cx="8662737" cy="646331"/>
          </a:xfrm>
          <a:prstGeom prst="rect">
            <a:avLst/>
          </a:prstGeom>
        </p:spPr>
        <p:txBody>
          <a:bodyPr wrap="square">
            <a:spAutoFit/>
          </a:bodyPr>
          <a:lstStyle/>
          <a:p>
            <a:pPr lvl="0" eaLnBrk="0" fontAlgn="base" hangingPunct="0">
              <a:spcBef>
                <a:spcPct val="0"/>
              </a:spcBef>
              <a:spcAft>
                <a:spcPct val="0"/>
              </a:spcAft>
              <a:tabLst>
                <a:tab pos="190500" algn="l"/>
                <a:tab pos="366713" algn="l"/>
              </a:tabLst>
            </a:pPr>
            <a:r>
              <a:rPr kumimoji="0" lang="en-US" altLang="ja-JP"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Chemical resin injection with high pressure from the Pilot Tunnel shall be applied to improve the ground condition.</a:t>
            </a:r>
            <a:endParaRPr kumimoji="0" lang="en-US" altLang="ja-JP"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1759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5" name="Rectangle 44"/>
          <p:cNvSpPr>
            <a:spLocks noChangeArrowheads="1"/>
          </p:cNvSpPr>
          <p:nvPr/>
        </p:nvSpPr>
        <p:spPr bwMode="auto">
          <a:xfrm>
            <a:off x="5050255" y="1794645"/>
            <a:ext cx="19431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Site Preparation</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26" name="Rectangle 34"/>
          <p:cNvSpPr>
            <a:spLocks noChangeArrowheads="1"/>
          </p:cNvSpPr>
          <p:nvPr/>
        </p:nvSpPr>
        <p:spPr bwMode="auto">
          <a:xfrm>
            <a:off x="5021680" y="4080645"/>
            <a:ext cx="1943100" cy="9144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p>
            <a:endParaRPr lang="tr-TR"/>
          </a:p>
        </p:txBody>
      </p:sp>
      <p:sp>
        <p:nvSpPr>
          <p:cNvPr id="27" name="Rectangle 43"/>
          <p:cNvSpPr>
            <a:spLocks noChangeArrowheads="1"/>
          </p:cNvSpPr>
          <p:nvPr/>
        </p:nvSpPr>
        <p:spPr bwMode="auto">
          <a:xfrm>
            <a:off x="5269330" y="3007495"/>
            <a:ext cx="13716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Drilling</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28" name="Rectangle 42"/>
          <p:cNvSpPr>
            <a:spLocks noChangeArrowheads="1"/>
          </p:cNvSpPr>
          <p:nvPr/>
        </p:nvSpPr>
        <p:spPr bwMode="auto">
          <a:xfrm>
            <a:off x="5278855" y="3464695"/>
            <a:ext cx="13716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Injection</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29" name="Line 41"/>
          <p:cNvSpPr>
            <a:spLocks noChangeShapeType="1"/>
          </p:cNvSpPr>
          <p:nvPr/>
        </p:nvSpPr>
        <p:spPr bwMode="auto">
          <a:xfrm>
            <a:off x="5964655" y="3242445"/>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0" name="Line 40"/>
          <p:cNvSpPr>
            <a:spLocks noChangeShapeType="1"/>
          </p:cNvSpPr>
          <p:nvPr/>
        </p:nvSpPr>
        <p:spPr bwMode="auto">
          <a:xfrm>
            <a:off x="5964655" y="2048645"/>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Rectangle 39"/>
          <p:cNvSpPr>
            <a:spLocks noChangeArrowheads="1"/>
          </p:cNvSpPr>
          <p:nvPr/>
        </p:nvSpPr>
        <p:spPr bwMode="auto">
          <a:xfrm>
            <a:off x="4993105" y="2886845"/>
            <a:ext cx="1943100" cy="9144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p>
            <a:endParaRPr lang="tr-TR"/>
          </a:p>
        </p:txBody>
      </p:sp>
      <p:sp>
        <p:nvSpPr>
          <p:cNvPr id="9216" name="Rectangle 33"/>
          <p:cNvSpPr>
            <a:spLocks noChangeArrowheads="1"/>
          </p:cNvSpPr>
          <p:nvPr/>
        </p:nvSpPr>
        <p:spPr bwMode="auto">
          <a:xfrm>
            <a:off x="5278855" y="4194945"/>
            <a:ext cx="13716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Drilling</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9218" name="Rectangle 32"/>
          <p:cNvSpPr>
            <a:spLocks noChangeArrowheads="1"/>
          </p:cNvSpPr>
          <p:nvPr/>
        </p:nvSpPr>
        <p:spPr bwMode="auto">
          <a:xfrm>
            <a:off x="5278855" y="4671195"/>
            <a:ext cx="13716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Injection</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9219" name="Line 31"/>
          <p:cNvSpPr>
            <a:spLocks noChangeShapeType="1"/>
          </p:cNvSpPr>
          <p:nvPr/>
        </p:nvSpPr>
        <p:spPr bwMode="auto">
          <a:xfrm>
            <a:off x="5964655" y="4436245"/>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20" name="Line 36"/>
          <p:cNvSpPr>
            <a:spLocks noChangeShapeType="1"/>
          </p:cNvSpPr>
          <p:nvPr/>
        </p:nvSpPr>
        <p:spPr bwMode="auto">
          <a:xfrm>
            <a:off x="5964655" y="5033145"/>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21" name="Rectangle 38"/>
          <p:cNvSpPr>
            <a:spLocks noChangeArrowheads="1"/>
          </p:cNvSpPr>
          <p:nvPr/>
        </p:nvSpPr>
        <p:spPr bwMode="auto">
          <a:xfrm>
            <a:off x="5050255" y="2280420"/>
            <a:ext cx="19431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Mobilization</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9222" name="Line 37"/>
          <p:cNvSpPr>
            <a:spLocks noChangeShapeType="1"/>
          </p:cNvSpPr>
          <p:nvPr/>
        </p:nvSpPr>
        <p:spPr bwMode="auto">
          <a:xfrm>
            <a:off x="5964655" y="2515370"/>
            <a:ext cx="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23" name="Rectangle 29"/>
          <p:cNvSpPr>
            <a:spLocks noChangeArrowheads="1"/>
          </p:cNvSpPr>
          <p:nvPr/>
        </p:nvSpPr>
        <p:spPr bwMode="auto">
          <a:xfrm>
            <a:off x="4993105" y="2054995"/>
            <a:ext cx="19431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Demobilization</a:t>
            </a:r>
            <a:endParaRPr kumimoji="0" lang="en-US"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9224" name="Line 30"/>
          <p:cNvSpPr>
            <a:spLocks noChangeShapeType="1"/>
          </p:cNvSpPr>
          <p:nvPr/>
        </p:nvSpPr>
        <p:spPr bwMode="auto">
          <a:xfrm>
            <a:off x="5964655" y="3839345"/>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25" name="Line 28"/>
          <p:cNvSpPr>
            <a:spLocks noChangeShapeType="1"/>
          </p:cNvSpPr>
          <p:nvPr/>
        </p:nvSpPr>
        <p:spPr bwMode="auto">
          <a:xfrm>
            <a:off x="5964655" y="1820045"/>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26" name="Line 35"/>
          <p:cNvSpPr>
            <a:spLocks noChangeShapeType="1"/>
          </p:cNvSpPr>
          <p:nvPr/>
        </p:nvSpPr>
        <p:spPr bwMode="auto">
          <a:xfrm>
            <a:off x="5964655" y="5268095"/>
            <a:ext cx="0" cy="34290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27" name="Rectangle 45"/>
          <p:cNvSpPr>
            <a:spLocks noChangeArrowheads="1"/>
          </p:cNvSpPr>
          <p:nvPr/>
        </p:nvSpPr>
        <p:spPr bwMode="auto">
          <a:xfrm>
            <a:off x="173255" y="377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76176"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a:t>
            </a:r>
            <a:r>
              <a:rPr kumimoji="0" lang="en-US" altLang="ja-JP" sz="1200" b="1" i="0" u="none" strike="noStrike" cap="none" normalizeH="0" baseline="0" dirty="0" smtClean="0" bmk="">
                <a:ln>
                  <a:noFill/>
                </a:ln>
                <a:solidFill>
                  <a:schemeClr val="tx1"/>
                </a:solidFill>
                <a:effectLst/>
                <a:latin typeface="Arial" panose="020B0604020202020204" pitchFamily="34" charset="0"/>
                <a:cs typeface="Times New Roman" panose="02020603050405020304" pitchFamily="18" charset="0"/>
              </a:rPr>
              <a:t>. PROCEDURE</a:t>
            </a:r>
            <a:endParaRPr kumimoji="0" lang="en-US" altLang="ja-JP" sz="10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The general procedure of injection is as follows.</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9229" name="Rectangle 54"/>
          <p:cNvSpPr>
            <a:spLocks noChangeArrowheads="1"/>
          </p:cNvSpPr>
          <p:nvPr/>
        </p:nvSpPr>
        <p:spPr bwMode="auto">
          <a:xfrm>
            <a:off x="4993105" y="2054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Tree>
    <p:extLst>
      <p:ext uri="{BB962C8B-B14F-4D97-AF65-F5344CB8AC3E}">
        <p14:creationId xmlns:p14="http://schemas.microsoft.com/office/powerpoint/2010/main" val="2932768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229" name="Rectangle 54"/>
          <p:cNvSpPr>
            <a:spLocks noChangeArrowheads="1"/>
          </p:cNvSpPr>
          <p:nvPr/>
        </p:nvSpPr>
        <p:spPr bwMode="auto">
          <a:xfrm>
            <a:off x="4993105" y="2054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p:cNvSpPr>
            <a:spLocks noChangeArrowheads="1"/>
          </p:cNvSpPr>
          <p:nvPr/>
        </p:nvSpPr>
        <p:spPr bwMode="auto">
          <a:xfrm>
            <a:off x="0" y="-12260"/>
            <a:ext cx="11601253" cy="147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152352"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3</a:t>
            </a:r>
            <a:r>
              <a:rPr kumimoji="0" lang="en-US" altLang="ja-JP" sz="1200" b="1" i="0" u="none" strike="noStrike" cap="none" normalizeH="0" baseline="0" dirty="0" smtClean="0" bmk="">
                <a:ln>
                  <a:noFill/>
                </a:ln>
                <a:solidFill>
                  <a:schemeClr val="tx1"/>
                </a:solidFill>
                <a:effectLst/>
                <a:latin typeface="Arial" panose="020B0604020202020204" pitchFamily="34" charset="0"/>
                <a:cs typeface="Times New Roman" panose="02020603050405020304" pitchFamily="18" charset="0"/>
              </a:rPr>
              <a:t>. METHOD OF WORK</a:t>
            </a:r>
            <a:endParaRPr kumimoji="0" lang="tr-TR" altLang="ja-JP" sz="1200" b="1" i="0" u="none" strike="noStrike" cap="none" normalizeH="0" baseline="0" dirty="0" smtClean="0" bmk="">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en-US" altLang="ja-JP" sz="1000" b="1" i="0" u="none" strike="noStrike" cap="none" normalizeH="0" baseline="0" dirty="0" smtClean="0" bmk="">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190500" algn="l"/>
                <a:tab pos="366713" algn="l"/>
              </a:tabLst>
            </a:pPr>
            <a:r>
              <a:rPr kumimoji="0" lang="en-US" altLang="ja-JP" sz="1200" b="1" i="0" u="none" strike="noStrike" cap="none" normalizeH="0" baseline="0" dirty="0" smtClean="0" bmk="">
                <a:ln>
                  <a:noFill/>
                </a:ln>
                <a:solidFill>
                  <a:schemeClr val="tx1"/>
                </a:solidFill>
                <a:effectLst/>
                <a:latin typeface="Arial" panose="020B0604020202020204" pitchFamily="34" charset="0"/>
                <a:cs typeface="Times New Roman" panose="02020603050405020304" pitchFamily="18" charset="0"/>
              </a:rPr>
              <a:t>3.1. DRİLLİNG</a:t>
            </a:r>
            <a:endParaRPr kumimoji="0" lang="en-US" altLang="ja-JP" sz="12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The drilling machine with crawler base, driven by pneumatic or electric-hydraulic power, is utilized for drilling from the inside of Pilot tunnel. Drilling diameter is </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45-65mm and rod length is 1.5-3m. Drilling length is about 5m and drilling angles is horizontally to slight inclined. Figure 3 shows the drilling condition in the Pilot tunnel.</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473" y="1477231"/>
            <a:ext cx="4684977" cy="3786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111014" y="57503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Figure.3: Drilling condition</a:t>
            </a:r>
            <a:r>
              <a:rPr kumimoji="0" lang="tr-TR" altLang="ja-JP" sz="800" b="0" i="0" u="none" strike="noStrike" cap="none" normalizeH="0" baseline="0" dirty="0" smtClean="0">
                <a:ln>
                  <a:noFill/>
                </a:ln>
                <a:solidFill>
                  <a:schemeClr val="tx1"/>
                </a:solidFill>
                <a:effectLst/>
              </a:rPr>
              <a:t> </a:t>
            </a: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9234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229" name="Rectangle 54"/>
          <p:cNvSpPr>
            <a:spLocks noChangeArrowheads="1"/>
          </p:cNvSpPr>
          <p:nvPr/>
        </p:nvSpPr>
        <p:spPr bwMode="auto">
          <a:xfrm>
            <a:off x="4993105" y="2054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Rectangle 2"/>
          <p:cNvSpPr>
            <a:spLocks noChangeArrowheads="1"/>
          </p:cNvSpPr>
          <p:nvPr/>
        </p:nvSpPr>
        <p:spPr bwMode="auto">
          <a:xfrm>
            <a:off x="-702644" y="-91374"/>
            <a:ext cx="11289164" cy="132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152352" rIns="91440" bIns="152352"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0"/>
              </a:spcBef>
              <a:spcAft>
                <a:spcPct val="0"/>
              </a:spcAft>
              <a:buClrTx/>
              <a:buSzTx/>
              <a:buFontTx/>
              <a:buAutoNum type="arabicPeriod"/>
              <a:tabLst>
                <a:tab pos="190500" algn="l"/>
                <a:tab pos="366713" algn="l"/>
              </a:tabLst>
            </a:pPr>
            <a:r>
              <a:rPr kumimoji="0" lang="en-US" altLang="ja-JP" sz="12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I</a:t>
            </a:r>
            <a:r>
              <a:rPr kumimoji="0" lang="en-US" altLang="ja-JP" sz="1200" b="1" i="0" u="none" strike="noStrike" cap="none" normalizeH="0" baseline="0" dirty="0" smtClean="0" bmk="">
                <a:ln>
                  <a:noFill/>
                </a:ln>
                <a:solidFill>
                  <a:schemeClr val="tx1"/>
                </a:solidFill>
                <a:effectLst/>
                <a:latin typeface="Arial" panose="020B0604020202020204" pitchFamily="34" charset="0"/>
                <a:cs typeface="Times New Roman" panose="02020603050405020304" pitchFamily="18" charset="0"/>
              </a:rPr>
              <a:t>NJECTİON</a:t>
            </a:r>
            <a:endParaRPr lang="tr-TR" altLang="ja-JP" sz="1200" b="1" dirty="0" bmk="">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After drilling, inflatable rubber packer shall be installed at the objective area.  </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To prevent leakage of injection with high pressure, proper distance of cover rock shall be kept. For this purpose, packer shall not be installed </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at the portal of bored hole (it means, not close to wall of Pilot tunnel). Packer installation is shown in figure 4 and sample of packer is shown in Figure 5.</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61" y="1231968"/>
            <a:ext cx="5067136" cy="41381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337912" y="568769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Figure 4: Packer installation</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2292" name="Picture 4" descr="inflatable-pack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446" y="2565804"/>
            <a:ext cx="2381250" cy="590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7295950" y="3440593"/>
            <a:ext cx="20281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Figure 5: Sample of packer</a:t>
            </a:r>
            <a:endParaRPr kumimoji="0" lang="tr-TR" altLang="ja-JP" sz="8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595174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993105" y="2054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9" name="Dikdörtgen 8"/>
          <p:cNvSpPr/>
          <p:nvPr/>
        </p:nvSpPr>
        <p:spPr>
          <a:xfrm>
            <a:off x="86627" y="430534"/>
            <a:ext cx="11993078" cy="1200329"/>
          </a:xfrm>
          <a:prstGeom prst="rect">
            <a:avLst/>
          </a:prstGeom>
        </p:spPr>
        <p:txBody>
          <a:bodyPr wrap="square">
            <a:spAutoFit/>
          </a:bodyPr>
          <a:lstStyle/>
          <a:p>
            <a:pPr lvl="0" eaLnBrk="0" fontAlgn="base" hangingPunct="0">
              <a:spcBef>
                <a:spcPct val="0"/>
              </a:spcBef>
              <a:spcAft>
                <a:spcPct val="0"/>
              </a:spcAft>
              <a:tabLst>
                <a:tab pos="190500" algn="l"/>
                <a:tab pos="366713" algn="l"/>
              </a:tabLst>
            </a:pPr>
            <a:r>
              <a:rPr kumimoji="0" lang="en-US" altLang="ja-JP"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After installation of packer, chemical resin is injected by high pressure pomp.</a:t>
            </a:r>
            <a:endParaRPr kumimoji="0" lang="tr-TR" altLang="ja-JP" sz="1050" b="0" i="0" u="none" strike="noStrike" cap="none" normalizeH="0" baseline="0" dirty="0" smtClean="0">
              <a:ln>
                <a:noFill/>
              </a:ln>
              <a:solidFill>
                <a:schemeClr val="tx1"/>
              </a:solidFill>
              <a:effectLst/>
            </a:endParaRPr>
          </a:p>
          <a:p>
            <a:pPr lvl="0" eaLnBrk="0" fontAlgn="base" hangingPunct="0">
              <a:spcBef>
                <a:spcPct val="0"/>
              </a:spcBef>
              <a:spcAft>
                <a:spcPct val="0"/>
              </a:spcAft>
              <a:tabLst>
                <a:tab pos="190500" algn="l"/>
                <a:tab pos="366713" algn="l"/>
              </a:tabLst>
            </a:pPr>
            <a:r>
              <a:rPr kumimoji="0" lang="en-US" altLang="ja-JP"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Type A and type B of resin are injected separately by pomp and it starts chemical reaction after injection into rock. Pressure of injection shall be planned as 8-20 bar according to ground condition and potential crack inside rock which will cause leakage of injection. </a:t>
            </a:r>
            <a:endParaRPr kumimoji="0" lang="en-US" altLang="ja-JP" sz="2800" b="0" i="0" u="none" strike="noStrike" cap="none" normalizeH="0" baseline="0" dirty="0" smtClean="0">
              <a:ln>
                <a:noFill/>
              </a:ln>
              <a:solidFill>
                <a:schemeClr val="tx1"/>
              </a:solidFill>
              <a:effectLst/>
              <a:latin typeface="Arial" panose="020B0604020202020204" pitchFamily="34" charset="0"/>
            </a:endParaRPr>
          </a:p>
        </p:txBody>
      </p:sp>
      <p:pic>
        <p:nvPicPr>
          <p:cNvPr id="12295" name="Picture 7" descr="IMGP03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6282" y="1886533"/>
            <a:ext cx="5245769" cy="39331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2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33" y="1729287"/>
            <a:ext cx="5024387" cy="41377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1" name="Rectangle 10"/>
          <p:cNvSpPr>
            <a:spLocks noChangeArrowheads="1"/>
          </p:cNvSpPr>
          <p:nvPr/>
        </p:nvSpPr>
        <p:spPr bwMode="auto">
          <a:xfrm>
            <a:off x="1578544" y="5920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bmk="OLE_LINK2">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Figure 6: Injection</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11"/>
          <p:cNvSpPr>
            <a:spLocks noChangeArrowheads="1"/>
          </p:cNvSpPr>
          <p:nvPr/>
        </p:nvSpPr>
        <p:spPr bwMode="auto">
          <a:xfrm>
            <a:off x="2579571" y="59627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Figure 7: Injection Pomp</a:t>
            </a:r>
            <a:endParaRPr kumimoji="0" lang="en-US"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22684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993105" y="2054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1"/>
          <p:cNvSpPr>
            <a:spLocks noChangeArrowheads="1"/>
          </p:cNvSpPr>
          <p:nvPr/>
        </p:nvSpPr>
        <p:spPr bwMode="auto">
          <a:xfrm>
            <a:off x="2691436" y="2619412"/>
            <a:ext cx="6817572"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sz="4000" dirty="0" err="1" smtClean="0">
                <a:solidFill>
                  <a:srgbClr val="212121"/>
                </a:solidFill>
                <a:latin typeface="inherit"/>
              </a:rPr>
              <a:t>Surface</a:t>
            </a:r>
            <a:r>
              <a:rPr lang="tr-TR" sz="4000" dirty="0" smtClean="0">
                <a:solidFill>
                  <a:srgbClr val="212121"/>
                </a:solidFill>
                <a:latin typeface="inherit"/>
              </a:rPr>
              <a:t> </a:t>
            </a:r>
            <a:r>
              <a:rPr lang="tr-TR" sz="4000" dirty="0" err="1" smtClean="0">
                <a:solidFill>
                  <a:srgbClr val="212121"/>
                </a:solidFill>
                <a:latin typeface="inherit"/>
              </a:rPr>
              <a:t>settlement</a:t>
            </a:r>
            <a:r>
              <a:rPr lang="tr-TR" sz="4000" dirty="0" smtClean="0">
                <a:solidFill>
                  <a:srgbClr val="212121"/>
                </a:solidFill>
                <a:latin typeface="inherit"/>
              </a:rPr>
              <a:t> </a:t>
            </a:r>
            <a:r>
              <a:rPr lang="tr-TR" sz="4000" dirty="0" err="1" smtClean="0">
                <a:solidFill>
                  <a:srgbClr val="212121"/>
                </a:solidFill>
                <a:latin typeface="inherit"/>
              </a:rPr>
              <a:t>precaution</a:t>
            </a:r>
            <a:endParaRPr kumimoji="0" lang="tr-TR"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46713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993105" y="2054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p:cNvSpPr>
            <a:spLocks noChangeArrowheads="1"/>
          </p:cNvSpPr>
          <p:nvPr/>
        </p:nvSpPr>
        <p:spPr bwMode="auto">
          <a:xfrm>
            <a:off x="-2146433" y="47796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4" name="Nesne 3"/>
          <p:cNvGraphicFramePr>
            <a:graphicFrameLocks noChangeAspect="1"/>
          </p:cNvGraphicFramePr>
          <p:nvPr>
            <p:extLst>
              <p:ext uri="{D42A27DB-BD31-4B8C-83A1-F6EECF244321}">
                <p14:modId xmlns:p14="http://schemas.microsoft.com/office/powerpoint/2010/main" val="1078635200"/>
              </p:ext>
            </p:extLst>
          </p:nvPr>
        </p:nvGraphicFramePr>
        <p:xfrm>
          <a:off x="1654093" y="0"/>
          <a:ext cx="8875946" cy="6049870"/>
        </p:xfrm>
        <a:graphic>
          <a:graphicData uri="http://schemas.openxmlformats.org/presentationml/2006/ole">
            <mc:AlternateContent xmlns:mc="http://schemas.openxmlformats.org/markup-compatibility/2006">
              <mc:Choice xmlns:v="urn:schemas-microsoft-com:vml" Requires="v">
                <p:oleObj spid="_x0000_s15370" name="Image" r:id="rId4" imgW="3684960" imgH="2511360" progId="Photoshop.Image.13">
                  <p:embed/>
                </p:oleObj>
              </mc:Choice>
              <mc:Fallback>
                <p:oleObj name="Image" r:id="rId4" imgW="3684960" imgH="2511360" progId="Photoshop.Image.13">
                  <p:embed/>
                  <p:pic>
                    <p:nvPicPr>
                      <p:cNvPr id="0" name=""/>
                      <p:cNvPicPr/>
                      <p:nvPr/>
                    </p:nvPicPr>
                    <p:blipFill>
                      <a:blip r:embed="rId5"/>
                      <a:stretch>
                        <a:fillRect/>
                      </a:stretch>
                    </p:blipFill>
                    <p:spPr>
                      <a:xfrm>
                        <a:off x="1654093" y="0"/>
                        <a:ext cx="8875946" cy="6049870"/>
                      </a:xfrm>
                      <a:prstGeom prst="rect">
                        <a:avLst/>
                      </a:prstGeom>
                    </p:spPr>
                  </p:pic>
                </p:oleObj>
              </mc:Fallback>
            </mc:AlternateContent>
          </a:graphicData>
        </a:graphic>
      </p:graphicFrame>
    </p:spTree>
    <p:extLst>
      <p:ext uri="{BB962C8B-B14F-4D97-AF65-F5344CB8AC3E}">
        <p14:creationId xmlns:p14="http://schemas.microsoft.com/office/powerpoint/2010/main" val="28539028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563880" y="2364923"/>
            <a:ext cx="9385583"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sz="4000" dirty="0" err="1" smtClean="0">
                <a:solidFill>
                  <a:srgbClr val="212121"/>
                </a:solidFill>
                <a:latin typeface="inherit"/>
              </a:rPr>
              <a:t>Predicted</a:t>
            </a:r>
            <a:r>
              <a:rPr lang="tr-TR" sz="4000" dirty="0" smtClean="0">
                <a:solidFill>
                  <a:srgbClr val="212121"/>
                </a:solidFill>
                <a:latin typeface="inherit"/>
              </a:rPr>
              <a:t> </a:t>
            </a:r>
            <a:r>
              <a:rPr lang="tr-TR" sz="4000" dirty="0" err="1" smtClean="0">
                <a:solidFill>
                  <a:srgbClr val="212121"/>
                </a:solidFill>
                <a:latin typeface="inherit"/>
              </a:rPr>
              <a:t>ground</a:t>
            </a:r>
            <a:r>
              <a:rPr lang="tr-TR" sz="4000" dirty="0" smtClean="0">
                <a:solidFill>
                  <a:srgbClr val="212121"/>
                </a:solidFill>
                <a:latin typeface="inherit"/>
              </a:rPr>
              <a:t> </a:t>
            </a:r>
            <a:r>
              <a:rPr lang="tr-TR" sz="4000" dirty="0" err="1" smtClean="0">
                <a:solidFill>
                  <a:srgbClr val="212121"/>
                </a:solidFill>
                <a:latin typeface="inherit"/>
              </a:rPr>
              <a:t>and</a:t>
            </a:r>
            <a:r>
              <a:rPr lang="tr-TR" sz="4000" dirty="0" smtClean="0">
                <a:solidFill>
                  <a:srgbClr val="212121"/>
                </a:solidFill>
                <a:latin typeface="inherit"/>
              </a:rPr>
              <a:t> </a:t>
            </a:r>
            <a:r>
              <a:rPr lang="tr-TR" sz="4000" dirty="0" err="1" smtClean="0">
                <a:solidFill>
                  <a:srgbClr val="212121"/>
                </a:solidFill>
                <a:latin typeface="inherit"/>
              </a:rPr>
              <a:t>surface</a:t>
            </a:r>
            <a:r>
              <a:rPr lang="tr-TR" sz="4000" dirty="0" smtClean="0">
                <a:solidFill>
                  <a:srgbClr val="212121"/>
                </a:solidFill>
                <a:latin typeface="inherit"/>
              </a:rPr>
              <a:t> </a:t>
            </a:r>
            <a:r>
              <a:rPr lang="tr-TR" sz="4000" dirty="0" err="1" smtClean="0">
                <a:solidFill>
                  <a:srgbClr val="212121"/>
                </a:solidFill>
                <a:latin typeface="inherit"/>
              </a:rPr>
              <a:t>settlement</a:t>
            </a:r>
            <a:r>
              <a:rPr lang="tr-TR" sz="4000" dirty="0" smtClean="0">
                <a:solidFill>
                  <a:srgbClr val="212121"/>
                </a:solidFill>
                <a:latin typeface="inherit"/>
              </a:rPr>
              <a:t> </a:t>
            </a:r>
            <a:endParaRPr kumimoji="0" lang="tr-TR"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16808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877602" y="20845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p:cNvSpPr>
            <a:spLocks noChangeArrowheads="1"/>
          </p:cNvSpPr>
          <p:nvPr/>
        </p:nvSpPr>
        <p:spPr bwMode="auto">
          <a:xfrm>
            <a:off x="-2146433" y="47796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261" y="0"/>
            <a:ext cx="9035156" cy="6274106"/>
          </a:xfrm>
          <a:prstGeom prst="rect">
            <a:avLst/>
          </a:prstGeom>
        </p:spPr>
      </p:pic>
    </p:spTree>
    <p:extLst>
      <p:ext uri="{BB962C8B-B14F-4D97-AF65-F5344CB8AC3E}">
        <p14:creationId xmlns:p14="http://schemas.microsoft.com/office/powerpoint/2010/main" val="3973727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877602" y="20845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p:cNvSpPr>
            <a:spLocks noChangeArrowheads="1"/>
          </p:cNvSpPr>
          <p:nvPr/>
        </p:nvSpPr>
        <p:spPr bwMode="auto">
          <a:xfrm>
            <a:off x="-2146433" y="47796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845" y="0"/>
            <a:ext cx="8839863" cy="6198376"/>
          </a:xfrm>
          <a:prstGeom prst="rect">
            <a:avLst/>
          </a:prstGeom>
        </p:spPr>
      </p:pic>
    </p:spTree>
    <p:extLst>
      <p:ext uri="{BB962C8B-B14F-4D97-AF65-F5344CB8AC3E}">
        <p14:creationId xmlns:p14="http://schemas.microsoft.com/office/powerpoint/2010/main" val="2023631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993105" y="2054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Dikdörtgen 1"/>
          <p:cNvSpPr/>
          <p:nvPr/>
        </p:nvSpPr>
        <p:spPr>
          <a:xfrm>
            <a:off x="3048000" y="1808044"/>
            <a:ext cx="6096000" cy="3241913"/>
          </a:xfrm>
          <a:prstGeom prst="rect">
            <a:avLst/>
          </a:prstGeom>
        </p:spPr>
        <p:txBody>
          <a:bodyPr>
            <a:spAutoFit/>
          </a:bodyPr>
          <a:lstStyle/>
          <a:p>
            <a:pPr algn="ctr">
              <a:lnSpc>
                <a:spcPts val="2400"/>
              </a:lnSpc>
              <a:spcAft>
                <a:spcPts val="0"/>
              </a:spcAft>
            </a:pPr>
            <a:r>
              <a:rPr lang="en-US" sz="2400" b="1" dirty="0">
                <a:solidFill>
                  <a:srgbClr val="000080"/>
                </a:solidFill>
                <a:latin typeface="Arial" panose="020B0604020202020204" pitchFamily="34" charset="0"/>
                <a:ea typeface="MS Mincho" panose="02020609040205080304" pitchFamily="49" charset="-128"/>
              </a:rPr>
              <a:t>Procedure</a:t>
            </a:r>
            <a:endParaRPr lang="tr-TR" sz="1100" dirty="0">
              <a:solidFill>
                <a:srgbClr val="000000"/>
              </a:solidFill>
              <a:latin typeface="Times New Roman" panose="02020603050405020304" pitchFamily="18" charset="0"/>
              <a:ea typeface="MS Mincho" panose="02020609040205080304" pitchFamily="49" charset="-128"/>
            </a:endParaRPr>
          </a:p>
          <a:p>
            <a:pPr algn="ctr">
              <a:lnSpc>
                <a:spcPts val="2400"/>
              </a:lnSpc>
              <a:spcAft>
                <a:spcPts val="0"/>
              </a:spcAft>
            </a:pPr>
            <a:r>
              <a:rPr lang="en-US" sz="2400" b="1" dirty="0">
                <a:solidFill>
                  <a:srgbClr val="000080"/>
                </a:solidFill>
                <a:latin typeface="Arial" panose="020B0604020202020204" pitchFamily="34" charset="0"/>
                <a:ea typeface="MS Mincho" panose="02020609040205080304" pitchFamily="49" charset="-128"/>
              </a:rPr>
              <a:t>for</a:t>
            </a:r>
            <a:endParaRPr lang="tr-TR" sz="1100" dirty="0">
              <a:solidFill>
                <a:srgbClr val="000000"/>
              </a:solidFill>
              <a:latin typeface="Times New Roman" panose="02020603050405020304" pitchFamily="18" charset="0"/>
              <a:ea typeface="MS Mincho" panose="02020609040205080304" pitchFamily="49" charset="-128"/>
            </a:endParaRPr>
          </a:p>
          <a:p>
            <a:pPr algn="ctr">
              <a:lnSpc>
                <a:spcPts val="2400"/>
              </a:lnSpc>
              <a:spcAft>
                <a:spcPts val="0"/>
              </a:spcAft>
            </a:pPr>
            <a:r>
              <a:rPr lang="en-US" sz="2400" b="1" dirty="0">
                <a:solidFill>
                  <a:srgbClr val="000080"/>
                </a:solidFill>
                <a:latin typeface="Arial" panose="020B0604020202020204" pitchFamily="34" charset="0"/>
                <a:ea typeface="MS Mincho" panose="02020609040205080304" pitchFamily="49" charset="-128"/>
              </a:rPr>
              <a:t>Ground Improvement </a:t>
            </a:r>
            <a:endParaRPr lang="tr-TR" sz="1100" dirty="0">
              <a:solidFill>
                <a:srgbClr val="000000"/>
              </a:solidFill>
              <a:latin typeface="Times New Roman" panose="02020603050405020304" pitchFamily="18" charset="0"/>
              <a:ea typeface="MS Mincho" panose="02020609040205080304" pitchFamily="49" charset="-128"/>
            </a:endParaRPr>
          </a:p>
          <a:p>
            <a:pPr algn="ctr">
              <a:lnSpc>
                <a:spcPts val="2400"/>
              </a:lnSpc>
              <a:spcAft>
                <a:spcPts val="0"/>
              </a:spcAft>
            </a:pPr>
            <a:r>
              <a:rPr lang="en-US" sz="2400" b="1" dirty="0">
                <a:solidFill>
                  <a:srgbClr val="000080"/>
                </a:solidFill>
                <a:latin typeface="Arial" panose="020B0604020202020204" pitchFamily="34" charset="0"/>
                <a:ea typeface="MS Mincho" panose="02020609040205080304" pitchFamily="49" charset="-128"/>
              </a:rPr>
              <a:t>Around East Shaft Area</a:t>
            </a:r>
            <a:endParaRPr lang="tr-TR" sz="1100" dirty="0">
              <a:solidFill>
                <a:srgbClr val="000000"/>
              </a:solidFill>
              <a:latin typeface="Times New Roman" panose="02020603050405020304" pitchFamily="18" charset="0"/>
              <a:ea typeface="MS Mincho" panose="02020609040205080304" pitchFamily="49" charset="-128"/>
            </a:endParaRPr>
          </a:p>
          <a:p>
            <a:pPr algn="ctr">
              <a:lnSpc>
                <a:spcPts val="2400"/>
              </a:lnSpc>
              <a:spcAft>
                <a:spcPts val="0"/>
              </a:spcAft>
            </a:pPr>
            <a:r>
              <a:rPr lang="en-US" sz="2400" b="1" dirty="0">
                <a:solidFill>
                  <a:srgbClr val="000080"/>
                </a:solidFill>
                <a:latin typeface="Arial" panose="020B0604020202020204" pitchFamily="34" charset="0"/>
                <a:ea typeface="MS Mincho" panose="02020609040205080304" pitchFamily="49" charset="-128"/>
              </a:rPr>
              <a:t>Building SIR.99</a:t>
            </a:r>
            <a:endParaRPr lang="tr-TR" sz="1100" dirty="0">
              <a:solidFill>
                <a:srgbClr val="000000"/>
              </a:solidFill>
              <a:latin typeface="Times New Roman" panose="02020603050405020304" pitchFamily="18" charset="0"/>
              <a:ea typeface="MS Mincho" panose="02020609040205080304" pitchFamily="49" charset="-128"/>
            </a:endParaRPr>
          </a:p>
          <a:p>
            <a:pPr algn="ctr">
              <a:lnSpc>
                <a:spcPts val="2400"/>
              </a:lnSpc>
              <a:spcAft>
                <a:spcPts val="0"/>
              </a:spcAft>
            </a:pPr>
            <a:r>
              <a:rPr lang="en-US" sz="2400" b="1" dirty="0">
                <a:solidFill>
                  <a:srgbClr val="000080"/>
                </a:solidFill>
                <a:latin typeface="Arial" panose="020B0604020202020204" pitchFamily="34" charset="0"/>
                <a:ea typeface="MS Mincho" panose="02020609040205080304" pitchFamily="49" charset="-128"/>
              </a:rPr>
              <a:t>(NATM Tunnel Alignment in </a:t>
            </a:r>
            <a:r>
              <a:rPr lang="en-US" sz="2400" b="1" dirty="0" err="1">
                <a:solidFill>
                  <a:srgbClr val="000080"/>
                </a:solidFill>
                <a:latin typeface="Arial" panose="020B0604020202020204" pitchFamily="34" charset="0"/>
                <a:ea typeface="MS Mincho" panose="02020609040205080304" pitchFamily="49" charset="-128"/>
              </a:rPr>
              <a:t>Sirkeci</a:t>
            </a:r>
            <a:r>
              <a:rPr lang="en-US" sz="2400" b="1" dirty="0">
                <a:solidFill>
                  <a:srgbClr val="000080"/>
                </a:solidFill>
                <a:latin typeface="Arial" panose="020B0604020202020204" pitchFamily="34" charset="0"/>
                <a:ea typeface="MS Mincho" panose="02020609040205080304" pitchFamily="49" charset="-128"/>
              </a:rPr>
              <a:t>)</a:t>
            </a:r>
            <a:endParaRPr lang="tr-TR" sz="1100" dirty="0">
              <a:solidFill>
                <a:srgbClr val="000000"/>
              </a:solidFill>
              <a:latin typeface="Times New Roman" panose="02020603050405020304" pitchFamily="18" charset="0"/>
              <a:ea typeface="MS Mincho" panose="02020609040205080304" pitchFamily="49" charset="-128"/>
            </a:endParaRPr>
          </a:p>
          <a:p>
            <a:pPr algn="ctr">
              <a:lnSpc>
                <a:spcPts val="2400"/>
              </a:lnSpc>
              <a:spcAft>
                <a:spcPts val="0"/>
              </a:spcAft>
            </a:pPr>
            <a:r>
              <a:rPr lang="en-US" sz="2400" b="1" dirty="0">
                <a:solidFill>
                  <a:srgbClr val="000080"/>
                </a:solidFill>
                <a:latin typeface="Arial" panose="020B0604020202020204" pitchFamily="34" charset="0"/>
                <a:ea typeface="MS Mincho" panose="02020609040205080304" pitchFamily="49" charset="-128"/>
              </a:rPr>
              <a:t> </a:t>
            </a:r>
            <a:endParaRPr lang="tr-TR" sz="1100" dirty="0">
              <a:solidFill>
                <a:srgbClr val="000000"/>
              </a:solidFill>
              <a:latin typeface="Times New Roman" panose="02020603050405020304" pitchFamily="18" charset="0"/>
              <a:ea typeface="MS Mincho" panose="02020609040205080304" pitchFamily="49" charset="-128"/>
            </a:endParaRPr>
          </a:p>
          <a:p>
            <a:pPr algn="ctr">
              <a:lnSpc>
                <a:spcPts val="2400"/>
              </a:lnSpc>
              <a:spcAft>
                <a:spcPts val="0"/>
              </a:spcAft>
            </a:pPr>
            <a:r>
              <a:rPr lang="en-US" sz="2400" b="1" dirty="0">
                <a:solidFill>
                  <a:srgbClr val="000080"/>
                </a:solidFill>
                <a:latin typeface="Arial" panose="020B0604020202020204" pitchFamily="34" charset="0"/>
                <a:ea typeface="MS Mincho" panose="02020609040205080304" pitchFamily="49" charset="-128"/>
              </a:rPr>
              <a:t> </a:t>
            </a:r>
            <a:r>
              <a:rPr lang="en-US" sz="2000" b="1" dirty="0">
                <a:solidFill>
                  <a:srgbClr val="000080"/>
                </a:solidFill>
                <a:latin typeface="Arial" panose="020B0604020202020204" pitchFamily="34" charset="0"/>
                <a:ea typeface="MS Mincho" panose="02020609040205080304" pitchFamily="49" charset="-128"/>
              </a:rPr>
              <a:t> </a:t>
            </a:r>
            <a:endParaRPr lang="tr-TR" sz="1100" dirty="0">
              <a:solidFill>
                <a:srgbClr val="000000"/>
              </a:solidFill>
              <a:latin typeface="Times New Roman" panose="02020603050405020304" pitchFamily="18" charset="0"/>
              <a:ea typeface="MS Mincho" panose="02020609040205080304" pitchFamily="49" charset="-128"/>
            </a:endParaRPr>
          </a:p>
          <a:p>
            <a:pPr>
              <a:lnSpc>
                <a:spcPts val="2400"/>
              </a:lnSpc>
              <a:spcAft>
                <a:spcPts val="0"/>
              </a:spcAft>
            </a:pPr>
            <a:r>
              <a:rPr lang="en-US" sz="2000" b="1" dirty="0">
                <a:solidFill>
                  <a:srgbClr val="000080"/>
                </a:solidFill>
                <a:latin typeface="Arial" panose="020B0604020202020204" pitchFamily="34" charset="0"/>
                <a:ea typeface="MS Mincho" panose="02020609040205080304" pitchFamily="49" charset="-128"/>
              </a:rPr>
              <a:t>                        </a:t>
            </a:r>
            <a:r>
              <a:rPr lang="en-US" b="1" dirty="0">
                <a:solidFill>
                  <a:srgbClr val="000080"/>
                </a:solidFill>
                <a:latin typeface="Arial" panose="020B0604020202020204" pitchFamily="34" charset="0"/>
                <a:ea typeface="MS Mincho" panose="02020609040205080304" pitchFamily="49" charset="-128"/>
              </a:rPr>
              <a:t>                     </a:t>
            </a:r>
            <a:r>
              <a:rPr lang="en-US" sz="1200" dirty="0">
                <a:solidFill>
                  <a:srgbClr val="000080"/>
                </a:solidFill>
                <a:latin typeface="Arial" panose="020B0604020202020204" pitchFamily="34" charset="0"/>
                <a:ea typeface="MS Mincho" panose="02020609040205080304" pitchFamily="49" charset="-128"/>
              </a:rPr>
              <a:t>by</a:t>
            </a:r>
            <a:endParaRPr lang="tr-TR" sz="1100" dirty="0">
              <a:solidFill>
                <a:srgbClr val="000000"/>
              </a:solidFill>
              <a:latin typeface="Times New Roman" panose="02020603050405020304" pitchFamily="18" charset="0"/>
              <a:ea typeface="MS Mincho" panose="02020609040205080304" pitchFamily="49" charset="-128"/>
            </a:endParaRPr>
          </a:p>
          <a:p>
            <a:pPr algn="ctr">
              <a:lnSpc>
                <a:spcPts val="1730"/>
              </a:lnSpc>
              <a:spcAft>
                <a:spcPts val="0"/>
              </a:spcAft>
            </a:pPr>
            <a:r>
              <a:rPr lang="en-US" sz="1200" dirty="0">
                <a:solidFill>
                  <a:srgbClr val="000080"/>
                </a:solidFill>
                <a:latin typeface="Arial" panose="020B0604020202020204" pitchFamily="34" charset="0"/>
                <a:ea typeface="MS Mincho" panose="02020609040205080304" pitchFamily="49" charset="-128"/>
              </a:rPr>
              <a:t>Taisei - Gama - </a:t>
            </a:r>
            <a:r>
              <a:rPr lang="en-US" sz="1200" dirty="0" err="1">
                <a:solidFill>
                  <a:srgbClr val="000080"/>
                </a:solidFill>
                <a:latin typeface="Arial" panose="020B0604020202020204" pitchFamily="34" charset="0"/>
                <a:ea typeface="MS Mincho" panose="02020609040205080304" pitchFamily="49" charset="-128"/>
              </a:rPr>
              <a:t>Nurol</a:t>
            </a:r>
            <a:r>
              <a:rPr lang="en-US" sz="1200" dirty="0">
                <a:solidFill>
                  <a:srgbClr val="000080"/>
                </a:solidFill>
                <a:latin typeface="Arial" panose="020B0604020202020204" pitchFamily="34" charset="0"/>
                <a:ea typeface="MS Mincho" panose="02020609040205080304" pitchFamily="49" charset="-128"/>
              </a:rPr>
              <a:t> Joint Venture</a:t>
            </a:r>
            <a:endParaRPr lang="tr-TR" sz="1100" dirty="0">
              <a:latin typeface="Times New Roman" panose="02020603050405020304" pitchFamily="18" charset="0"/>
              <a:ea typeface="MS Mincho" panose="02020609040205080304" pitchFamily="49" charset="-128"/>
            </a:endParaRPr>
          </a:p>
          <a:p>
            <a:pPr algn="ctr">
              <a:spcAft>
                <a:spcPts val="0"/>
              </a:spcAft>
            </a:pPr>
            <a:r>
              <a:rPr lang="en-US" sz="1200" dirty="0">
                <a:solidFill>
                  <a:srgbClr val="000080"/>
                </a:solidFill>
                <a:latin typeface="Arial" panose="020B0604020202020204" pitchFamily="34" charset="0"/>
                <a:ea typeface="MS Mincho" panose="02020609040205080304" pitchFamily="49" charset="-128"/>
              </a:rPr>
              <a:t>MARMARAY PROJECT- Contract BC1</a:t>
            </a:r>
            <a:endParaRPr lang="tr-TR" sz="1100" dirty="0">
              <a:solidFill>
                <a:srgbClr val="000000"/>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4011266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477" y="1787082"/>
            <a:ext cx="4229100" cy="2982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
          <p:cNvSpPr txBox="1">
            <a:spLocks noChangeArrowheads="1"/>
          </p:cNvSpPr>
          <p:nvPr/>
        </p:nvSpPr>
        <p:spPr bwMode="auto">
          <a:xfrm>
            <a:off x="8767355" y="4208463"/>
            <a:ext cx="1028700" cy="228600"/>
          </a:xfrm>
          <a:prstGeom prst="rect">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1"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East Shaft</a:t>
            </a:r>
            <a:endParaRPr kumimoji="0" lang="en-US"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
          <p:cNvSpPr>
            <a:spLocks noChangeArrowheads="1"/>
          </p:cNvSpPr>
          <p:nvPr/>
        </p:nvSpPr>
        <p:spPr bwMode="auto">
          <a:xfrm>
            <a:off x="100795" y="1538903"/>
            <a:ext cx="6530955" cy="323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152352"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0"/>
              </a:spcBef>
              <a:spcAft>
                <a:spcPct val="0"/>
              </a:spcAft>
              <a:buClrTx/>
              <a:buSzTx/>
              <a:buFontTx/>
              <a:buChar char="•"/>
              <a:tabLst>
                <a:tab pos="190500" algn="l"/>
                <a:tab pos="366713" algn="l"/>
              </a:tabLst>
            </a:pPr>
            <a:r>
              <a:rPr kumimoji="0" lang="en-US" altLang="ja-JP" sz="12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P</a:t>
            </a:r>
            <a:r>
              <a:rPr kumimoji="0" lang="en-US" altLang="ja-JP" sz="1200" b="1" i="0" u="none" strike="noStrike" cap="none" normalizeH="0" baseline="0" dirty="0" smtClean="0" bmk="">
                <a:ln>
                  <a:noFill/>
                </a:ln>
                <a:solidFill>
                  <a:schemeClr val="tx1"/>
                </a:solidFill>
                <a:effectLst/>
                <a:latin typeface="Arial" panose="020B0604020202020204" pitchFamily="34" charset="0"/>
                <a:cs typeface="Times New Roman" panose="02020603050405020304" pitchFamily="18" charset="0"/>
              </a:rPr>
              <a:t>URPOSE OF THE WORK</a:t>
            </a:r>
            <a:endParaRPr kumimoji="0" lang="tr-TR" altLang="ja-JP" sz="1200" b="1" i="0" u="none" strike="noStrike" cap="none" normalizeH="0" baseline="0" dirty="0" smtClean="0" bmk="">
              <a:ln>
                <a:noFill/>
              </a:ln>
              <a:solidFill>
                <a:schemeClr val="tx1"/>
              </a:solidFill>
              <a:effectLst/>
              <a:latin typeface="Arial" panose="020B06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tabLst>
                <a:tab pos="190500" algn="l"/>
                <a:tab pos="366713" algn="l"/>
              </a:tabLst>
            </a:pPr>
            <a:endParaRPr lang="tr-TR" altLang="ja-JP" sz="1200" b="1" dirty="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The purpose of injection is to improve the ground condition near vicinity of East </a:t>
            </a:r>
            <a:endParaRPr lang="tr-TR" altLang="ja-JP" sz="1200" dirty="0">
              <a:ea typeface="MS Mincho" panose="02020609040205080304" pitchFamily="49" charset="-128"/>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shaft area from the basement floor and ground floor of Building SIR 99.</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Consideration has been given to this building that is located</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800" b="0" i="0" u="none" strike="noStrike" cap="none" normalizeH="0" baseline="0" dirty="0" smtClean="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Recently around 90 mm ground settlement near vicinity</a:t>
            </a:r>
            <a:endParaRPr kumimoji="0" lang="tr-TR" altLang="ja-JP" sz="800" b="0" i="0" u="none" strike="noStrike" cap="none" normalizeH="0" baseline="0" dirty="0" smtClean="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Very close to the East shaft that will be excavated in the future</a:t>
            </a:r>
            <a:endParaRPr kumimoji="0" lang="tr-TR" altLang="ja-JP" sz="800" b="0" i="0" u="none" strike="noStrike" cap="none" normalizeH="0" baseline="0" dirty="0" smtClean="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Just above the horizontal tunnel that will be excavated</a:t>
            </a:r>
            <a:endParaRPr kumimoji="0" lang="tr-TR" altLang="ja-JP" sz="800" b="0" i="0" u="none" strike="noStrike" cap="none" normalizeH="0" baseline="0" dirty="0" smtClean="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Possible to conduct drilling and injection activities</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190500" algn="l"/>
                <a:tab pos="366713" algn="l"/>
              </a:tabLst>
            </a:pPr>
            <a:endParaRPr lang="tr-TR" altLang="ja-JP" sz="1200" dirty="0">
              <a:ea typeface="MS Mincho" panose="02020609040205080304" pitchFamily="49" charset="-128"/>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tabLst>
                <a:tab pos="190500" algn="l"/>
                <a:tab pos="366713" algn="l"/>
              </a:tabLst>
            </a:pP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In this scope, vertical bore hole drilling will be conducted from the basement floor and ground </a:t>
            </a:r>
            <a:endParaRPr kumimoji="0" lang="tr-TR"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floor of the building and cement grout will be injected step by step from the drilled bore holes. </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Cement grout Injection shall be applied to improve the ground condition.</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7924800" y="55791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tr-TR" sz="1800" b="0" i="0" u="none" strike="noStrike" cap="none" normalizeH="0" baseline="0" dirty="0" smtClean="0">
                <a:ln>
                  <a:noFill/>
                </a:ln>
                <a:solidFill>
                  <a:schemeClr val="tx1"/>
                </a:solidFill>
                <a:effectLst/>
                <a:latin typeface="Arial" panose="020B0604020202020204" pitchFamily="34" charset="0"/>
              </a:rPr>
              <a:t/>
            </a:r>
            <a:br>
              <a:rPr kumimoji="0" lang="tr-TR" sz="1800" b="0" i="0" u="none" strike="noStrike" cap="none" normalizeH="0" baseline="0" dirty="0" smtClean="0">
                <a:ln>
                  <a:noFill/>
                </a:ln>
                <a:solidFill>
                  <a:schemeClr val="tx1"/>
                </a:solidFill>
                <a:effectLst/>
                <a:latin typeface="Arial" panose="020B0604020202020204" pitchFamily="34" charset="0"/>
              </a:rPr>
            </a:br>
            <a:endParaRPr kumimoji="0" 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Figure 1: Location of building SIR99</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482327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843815" y="26785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8"/>
          <p:cNvSpPr>
            <a:spLocks noChangeArrowheads="1"/>
          </p:cNvSpPr>
          <p:nvPr/>
        </p:nvSpPr>
        <p:spPr bwMode="auto">
          <a:xfrm>
            <a:off x="1007745" y="2219597"/>
            <a:ext cx="1943100" cy="9144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p>
            <a:endParaRPr lang="tr-TR"/>
          </a:p>
        </p:txBody>
      </p:sp>
      <p:sp>
        <p:nvSpPr>
          <p:cNvPr id="6" name="Rectangle 7"/>
          <p:cNvSpPr>
            <a:spLocks noChangeArrowheads="1"/>
          </p:cNvSpPr>
          <p:nvPr/>
        </p:nvSpPr>
        <p:spPr bwMode="auto">
          <a:xfrm>
            <a:off x="1264920" y="2333897"/>
            <a:ext cx="13716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Drilling</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1264920" y="2791097"/>
            <a:ext cx="13716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Injection</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9" name="Line 5"/>
          <p:cNvSpPr>
            <a:spLocks noChangeShapeType="1"/>
          </p:cNvSpPr>
          <p:nvPr/>
        </p:nvSpPr>
        <p:spPr bwMode="auto">
          <a:xfrm>
            <a:off x="1950720" y="2562497"/>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Line 4"/>
          <p:cNvSpPr>
            <a:spLocks noChangeShapeType="1"/>
          </p:cNvSpPr>
          <p:nvPr/>
        </p:nvSpPr>
        <p:spPr bwMode="auto">
          <a:xfrm>
            <a:off x="1950720" y="3133997"/>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Rectangle 10"/>
          <p:cNvSpPr>
            <a:spLocks noChangeArrowheads="1"/>
          </p:cNvSpPr>
          <p:nvPr/>
        </p:nvSpPr>
        <p:spPr bwMode="auto">
          <a:xfrm>
            <a:off x="1036320" y="1600472"/>
            <a:ext cx="19431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Mobilization</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13" name="Line 9"/>
          <p:cNvSpPr>
            <a:spLocks noChangeShapeType="1"/>
          </p:cNvSpPr>
          <p:nvPr/>
        </p:nvSpPr>
        <p:spPr bwMode="auto">
          <a:xfrm>
            <a:off x="1950720" y="1835422"/>
            <a:ext cx="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Rectangle 3"/>
          <p:cNvSpPr>
            <a:spLocks noChangeArrowheads="1"/>
          </p:cNvSpPr>
          <p:nvPr/>
        </p:nvSpPr>
        <p:spPr bwMode="auto">
          <a:xfrm>
            <a:off x="979170" y="3934097"/>
            <a:ext cx="1943100" cy="228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Demobilization</a:t>
            </a: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15" name="Line 2"/>
          <p:cNvSpPr>
            <a:spLocks noChangeShapeType="1"/>
          </p:cNvSpPr>
          <p:nvPr/>
        </p:nvSpPr>
        <p:spPr bwMode="auto">
          <a:xfrm>
            <a:off x="1950720" y="3705497"/>
            <a:ext cx="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6" name="Line 1"/>
          <p:cNvSpPr>
            <a:spLocks noChangeShapeType="1"/>
          </p:cNvSpPr>
          <p:nvPr/>
        </p:nvSpPr>
        <p:spPr bwMode="auto">
          <a:xfrm>
            <a:off x="1950720" y="3362597"/>
            <a:ext cx="0" cy="34290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7" name="Rectangle 11"/>
          <p:cNvSpPr>
            <a:spLocks noChangeArrowheads="1"/>
          </p:cNvSpPr>
          <p:nvPr/>
        </p:nvSpPr>
        <p:spPr bwMode="auto">
          <a:xfrm>
            <a:off x="0" y="40930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152352"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0"/>
              </a:spcBef>
              <a:spcAft>
                <a:spcPct val="0"/>
              </a:spcAft>
              <a:buClrTx/>
              <a:buSzTx/>
              <a:buFontTx/>
              <a:buChar char="•"/>
              <a:tabLst>
                <a:tab pos="190500" algn="l"/>
                <a:tab pos="366713" algn="l"/>
              </a:tabLst>
            </a:pPr>
            <a:r>
              <a:rPr kumimoji="0" lang="en-US" altLang="ja-JP" sz="12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P</a:t>
            </a:r>
            <a:r>
              <a:rPr kumimoji="0" lang="en-US" altLang="ja-JP" sz="1200" b="1" i="0" u="none" strike="noStrike" cap="none" normalizeH="0" baseline="0" smtClean="0" bmk="">
                <a:ln>
                  <a:noFill/>
                </a:ln>
                <a:solidFill>
                  <a:schemeClr val="tx1"/>
                </a:solidFill>
                <a:effectLst/>
                <a:latin typeface="Arial" panose="020B0604020202020204" pitchFamily="34" charset="0"/>
                <a:cs typeface="Times New Roman" panose="02020603050405020304" pitchFamily="18" charset="0"/>
              </a:rPr>
              <a:t>ROCEDURE</a:t>
            </a:r>
            <a:endParaRPr kumimoji="0" lang="en-US" altLang="ja-JP" sz="12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tab pos="190500" algn="l"/>
                <a:tab pos="366713" algn="l"/>
              </a:tabLst>
            </a:pPr>
            <a:r>
              <a:rPr kumimoji="0" lang="en-US" altLang="ja-JP" sz="12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The general procedure of grout injection is as follows.</a:t>
            </a:r>
            <a:endParaRPr kumimoji="0" lang="tr-TR" altLang="ja-JP"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1800" b="0" i="0" u="none" strike="noStrike" cap="none" normalizeH="0" baseline="0" smtClean="0">
              <a:ln>
                <a:noFill/>
              </a:ln>
              <a:solidFill>
                <a:schemeClr val="tx1"/>
              </a:solidFill>
              <a:effectLst/>
              <a:latin typeface="Arial" panose="020B0604020202020204" pitchFamily="34" charset="0"/>
            </a:endParaRPr>
          </a:p>
        </p:txBody>
      </p:sp>
      <p:sp>
        <p:nvSpPr>
          <p:cNvPr id="18" name="Rectangle 16"/>
          <p:cNvSpPr>
            <a:spLocks noChangeArrowheads="1"/>
          </p:cNvSpPr>
          <p:nvPr/>
        </p:nvSpPr>
        <p:spPr bwMode="auto">
          <a:xfrm>
            <a:off x="-1018903" y="33843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tr-TR" sz="1800" b="0" i="0" u="none" strike="noStrike" cap="none" normalizeH="0" baseline="0" dirty="0" smtClean="0">
                <a:ln>
                  <a:noFill/>
                </a:ln>
                <a:solidFill>
                  <a:schemeClr val="tx1"/>
                </a:solidFill>
                <a:effectLst/>
                <a:latin typeface="Arial" panose="020B0604020202020204" pitchFamily="34" charset="0"/>
              </a:rPr>
              <a:t/>
            </a:r>
            <a:br>
              <a:rPr kumimoji="0" lang="tr-TR" sz="1800" b="0" i="0" u="none" strike="noStrike" cap="none" normalizeH="0" baseline="0" dirty="0" smtClean="0">
                <a:ln>
                  <a:noFill/>
                </a:ln>
                <a:solidFill>
                  <a:schemeClr val="tx1"/>
                </a:solidFill>
                <a:effectLst/>
                <a:latin typeface="Arial" panose="020B0604020202020204" pitchFamily="34" charset="0"/>
              </a:rPr>
            </a:br>
            <a:endParaRPr kumimoji="0" 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0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Repeat drilling and injection</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270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843815" y="26785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 name="Dikdörtgen 2"/>
          <p:cNvSpPr/>
          <p:nvPr/>
        </p:nvSpPr>
        <p:spPr>
          <a:xfrm>
            <a:off x="583473" y="365451"/>
            <a:ext cx="10807337" cy="4378122"/>
          </a:xfrm>
          <a:prstGeom prst="rect">
            <a:avLst/>
          </a:prstGeom>
        </p:spPr>
        <p:txBody>
          <a:bodyPr wrap="square">
            <a:spAutoFit/>
          </a:bodyPr>
          <a:lstStyle/>
          <a:p>
            <a:pPr marL="742950" lvl="1" indent="-285750">
              <a:spcBef>
                <a:spcPts val="1200"/>
              </a:spcBef>
              <a:spcAft>
                <a:spcPts val="1200"/>
              </a:spcAft>
              <a:buFont typeface="+mj-lt"/>
              <a:buAutoNum type="arabicPeriod"/>
              <a:tabLst>
                <a:tab pos="191135" algn="l"/>
                <a:tab pos="367030" algn="l"/>
              </a:tabLst>
            </a:pPr>
            <a:r>
              <a:rPr lang="en-US" sz="1200" b="1" cap="all" dirty="0">
                <a:latin typeface="Arial" panose="020B0604020202020204" pitchFamily="34" charset="0"/>
                <a:cs typeface="Times New Roman" panose="02020603050405020304" pitchFamily="18" charset="0"/>
              </a:rPr>
              <a:t>Method of Work</a:t>
            </a:r>
            <a:endParaRPr lang="tr-TR" sz="1200" b="1" cap="all" dirty="0">
              <a:latin typeface="Arial" panose="020B0604020202020204" pitchFamily="34" charset="0"/>
              <a:cs typeface="Times New Roman" panose="02020603050405020304" pitchFamily="18" charset="0"/>
            </a:endParaRPr>
          </a:p>
          <a:p>
            <a:pPr marL="1143000" lvl="2" indent="-228600">
              <a:spcBef>
                <a:spcPts val="1200"/>
              </a:spcBef>
              <a:spcAft>
                <a:spcPts val="1200"/>
              </a:spcAft>
              <a:buFont typeface="+mj-lt"/>
              <a:buAutoNum type="arabicPeriod"/>
              <a:tabLst>
                <a:tab pos="114300" algn="l"/>
                <a:tab pos="191135" algn="l"/>
                <a:tab pos="367030" algn="l"/>
              </a:tabLst>
            </a:pPr>
            <a:r>
              <a:rPr lang="en-US" sz="1200" b="1" dirty="0">
                <a:latin typeface="Arial" panose="020B0604020202020204" pitchFamily="34" charset="0"/>
                <a:cs typeface="Times New Roman" panose="02020603050405020304" pitchFamily="18" charset="0"/>
              </a:rPr>
              <a:t>Protection of the Utilities</a:t>
            </a:r>
            <a:endParaRPr lang="tr-TR" sz="1200" b="1" dirty="0">
              <a:latin typeface="Arial" panose="020B0604020202020204" pitchFamily="34" charset="0"/>
              <a:cs typeface="Times New Roman" panose="02020603050405020304" pitchFamily="18" charset="0"/>
            </a:endParaRPr>
          </a:p>
          <a:p>
            <a:pPr algn="just">
              <a:lnSpc>
                <a:spcPts val="1100"/>
              </a:lnSpc>
              <a:spcAft>
                <a:spcPts val="0"/>
              </a:spcAft>
              <a:tabLst>
                <a:tab pos="191135" algn="l"/>
                <a:tab pos="367030" algn="l"/>
              </a:tabLst>
            </a:pPr>
            <a:r>
              <a:rPr lang="en-US" sz="1000" dirty="0">
                <a:latin typeface="Arial" panose="020B0604020202020204" pitchFamily="34" charset="0"/>
                <a:ea typeface="MS Mincho" panose="02020609040205080304" pitchFamily="49" charset="-128"/>
                <a:cs typeface="Times New Roman" panose="02020603050405020304" pitchFamily="18" charset="0"/>
              </a:rPr>
              <a:t> </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Prior the injection work, surrounding of building will be inspected and existing utilities will be detected. Up most care will be taken for the existing utilities In order to not damage and disturb the existing utilities.</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 </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Injection levels will be decided according to detected utilities. During the injection activity one person will monitor the surrounding buildings. In case of any observation of disturbance, injection works will be stopped and recovery works will be conducted.  </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 </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marL="1143000" lvl="2" indent="-228600">
              <a:spcBef>
                <a:spcPts val="1200"/>
              </a:spcBef>
              <a:spcAft>
                <a:spcPts val="1200"/>
              </a:spcAft>
              <a:buFont typeface="+mj-lt"/>
              <a:buAutoNum type="arabicPeriod"/>
              <a:tabLst>
                <a:tab pos="114300" algn="l"/>
                <a:tab pos="191135" algn="l"/>
                <a:tab pos="367030" algn="l"/>
              </a:tabLst>
            </a:pPr>
            <a:r>
              <a:rPr lang="en-US" sz="1200" b="1" dirty="0">
                <a:latin typeface="Arial" panose="020B0604020202020204" pitchFamily="34" charset="0"/>
                <a:cs typeface="Times New Roman" panose="02020603050405020304" pitchFamily="18" charset="0"/>
              </a:rPr>
              <a:t>Drilling and injection</a:t>
            </a:r>
            <a:endParaRPr lang="tr-TR" sz="1200" b="1" dirty="0">
              <a:latin typeface="Arial" panose="020B0604020202020204" pitchFamily="34" charset="0"/>
              <a:cs typeface="Times New Roman" panose="02020603050405020304" pitchFamily="18" charset="0"/>
            </a:endParaRPr>
          </a:p>
          <a:p>
            <a:pPr algn="just">
              <a:lnSpc>
                <a:spcPts val="1100"/>
              </a:lnSpc>
              <a:spcAft>
                <a:spcPts val="0"/>
              </a:spcAft>
              <a:tabLst>
                <a:tab pos="191135" algn="l"/>
                <a:tab pos="367030" algn="l"/>
                <a:tab pos="191135" algn="l"/>
                <a:tab pos="367030" algn="l"/>
                <a:tab pos="2700020" algn="ctr"/>
              </a:tabLst>
            </a:pPr>
            <a:r>
              <a:rPr lang="en-US" sz="1200" b="1" dirty="0">
                <a:latin typeface="Arial" panose="020B0604020202020204" pitchFamily="34" charset="0"/>
                <a:ea typeface="MS Mincho" panose="02020609040205080304" pitchFamily="49" charset="-128"/>
                <a:cs typeface="Times New Roman" panose="02020603050405020304" pitchFamily="18" charset="0"/>
              </a:rPr>
              <a:t> </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The electrical borehole drilling machine is utilized for vertical drilling from the basement floor of the building. The machine will be dismantled for mobilization and re-assemble at the floor of the building.</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 </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The grout injection is planned to apply between the basement and base rock mass which the objective ground like man made fill and the sandy layer under building SIR99.</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 </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One side of building SIR99 has basement floor and another side doesn’t have basement floor (Only ground floor). Therefore Injection work will be conducted from 2 floor levels.</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marL="742950" lvl="1" indent="-285750" algn="just">
              <a:lnSpc>
                <a:spcPts val="1100"/>
              </a:lnSpc>
              <a:spcAft>
                <a:spcPts val="0"/>
              </a:spcAft>
              <a:buFont typeface="Century" panose="02040604050505020304" pitchFamily="18" charset="0"/>
              <a:buChar char="-"/>
              <a:tabLst>
                <a:tab pos="191135" algn="l"/>
                <a:tab pos="367030" algn="l"/>
                <a:tab pos="367030" algn="l"/>
                <a:tab pos="49530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From ground floor: Drilling length will be around 23 m</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marL="742950" lvl="1" indent="-285750" algn="just">
              <a:lnSpc>
                <a:spcPts val="1100"/>
              </a:lnSpc>
              <a:spcAft>
                <a:spcPts val="0"/>
              </a:spcAft>
              <a:buFont typeface="Century" panose="02040604050505020304" pitchFamily="18" charset="0"/>
              <a:buChar char="-"/>
              <a:tabLst>
                <a:tab pos="191135" algn="l"/>
                <a:tab pos="367030" algn="l"/>
                <a:tab pos="367030" algn="l"/>
                <a:tab pos="49530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From basement floor: Drilling length will be around 20 m</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 </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Diameter of drilling will be 76 mm including casing tube. </a:t>
            </a:r>
            <a:endParaRPr lang="tr-TR" sz="1000" dirty="0">
              <a:latin typeface="Arial" panose="020B0604020202020204" pitchFamily="34" charset="0"/>
              <a:ea typeface="MS Mincho" panose="02020609040205080304" pitchFamily="49" charset="-128"/>
              <a:cs typeface="Times New Roman" panose="02020603050405020304" pitchFamily="18" charset="0"/>
            </a:endParaRPr>
          </a:p>
          <a:p>
            <a:pPr algn="just">
              <a:lnSpc>
                <a:spcPts val="1100"/>
              </a:lnSpc>
              <a:spcAft>
                <a:spcPts val="0"/>
              </a:spcAft>
              <a:tabLst>
                <a:tab pos="191135" algn="l"/>
                <a:tab pos="367030" algn="l"/>
                <a:tab pos="367030" algn="l"/>
              </a:tabLst>
            </a:pPr>
            <a:r>
              <a:rPr lang="en-US" sz="1200" dirty="0">
                <a:latin typeface="Arial" panose="020B0604020202020204" pitchFamily="34" charset="0"/>
                <a:ea typeface="MS Mincho" panose="02020609040205080304" pitchFamily="49" charset="-128"/>
                <a:cs typeface="Times New Roman" panose="02020603050405020304" pitchFamily="18" charset="0"/>
              </a:rPr>
              <a:t>Drilling pattern will be followed as per shown on figure 2, 3. Total 27 numbers of bore holes will be drilled.</a:t>
            </a:r>
            <a:endParaRPr lang="tr-TR" sz="1000" dirty="0">
              <a:effectLst/>
              <a:latin typeface="Arial" panose="020B0604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327720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843815" y="26785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9458" name="Picture 2" descr="makina resi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994" y="1683877"/>
            <a:ext cx="4464033" cy="3315677"/>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 descr="makina resim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83877"/>
            <a:ext cx="4447859" cy="33156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Rectangle 5"/>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800" b="0" i="0" u="none" strike="noStrike" cap="none" normalizeH="0" baseline="0" smtClean="0">
                <a:ln>
                  <a:noFill/>
                </a:ln>
                <a:solidFill>
                  <a:schemeClr val="tx1"/>
                </a:solidFill>
                <a:effectLst/>
                <a:latin typeface="Arial" panose="020B0604020202020204" pitchFamily="34" charset="0"/>
              </a:rPr>
              <a:t/>
            </a:r>
            <a:br>
              <a:rPr kumimoji="0" lang="tr-TR" sz="1800" b="0" i="0" u="none" strike="noStrike" cap="none" normalizeH="0" baseline="0" smtClean="0">
                <a:ln>
                  <a:noFill/>
                </a:ln>
                <a:solidFill>
                  <a:schemeClr val="tx1"/>
                </a:solidFill>
                <a:effectLst/>
                <a:latin typeface="Arial" panose="020B0604020202020204" pitchFamily="34" charset="0"/>
              </a:rPr>
            </a:br>
            <a:endParaRPr kumimoji="0" lang="tr-TR"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4624252" y="53813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endParaRPr kumimoji="0" 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Photo 1: Drilling Machine</a:t>
            </a:r>
            <a:endParaRPr kumimoji="0" lang="en-US"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8580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843815" y="26785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Rectangle 5"/>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800" b="0" i="0" u="none" strike="noStrike" cap="none" normalizeH="0" baseline="0" smtClean="0">
                <a:ln>
                  <a:noFill/>
                </a:ln>
                <a:solidFill>
                  <a:schemeClr val="tx1"/>
                </a:solidFill>
                <a:effectLst/>
                <a:latin typeface="Arial" panose="020B0604020202020204" pitchFamily="34" charset="0"/>
              </a:rPr>
              <a:t/>
            </a:r>
            <a:br>
              <a:rPr kumimoji="0" lang="tr-TR" sz="1800" b="0" i="0" u="none" strike="noStrike" cap="none" normalizeH="0" baseline="0" smtClean="0">
                <a:ln>
                  <a:noFill/>
                </a:ln>
                <a:solidFill>
                  <a:schemeClr val="tx1"/>
                </a:solidFill>
                <a:effectLst/>
                <a:latin typeface="Arial" panose="020B0604020202020204" pitchFamily="34" charset="0"/>
              </a:rPr>
            </a:br>
            <a:endParaRPr kumimoji="0" lang="tr-TR"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anose="020B0604020202020204" pitchFamily="34" charset="0"/>
            </a:endParaRPr>
          </a:p>
        </p:txBody>
      </p:sp>
      <p:sp>
        <p:nvSpPr>
          <p:cNvPr id="8" name="Dikdörtgen 7"/>
          <p:cNvSpPr/>
          <p:nvPr/>
        </p:nvSpPr>
        <p:spPr>
          <a:xfrm>
            <a:off x="7471722" y="3530016"/>
            <a:ext cx="3762568" cy="233397"/>
          </a:xfrm>
          <a:prstGeom prst="rect">
            <a:avLst/>
          </a:prstGeom>
        </p:spPr>
        <p:txBody>
          <a:bodyPr wrap="none">
            <a:spAutoFit/>
          </a:bodyPr>
          <a:lstStyle/>
          <a:p>
            <a:pPr algn="just">
              <a:lnSpc>
                <a:spcPts val="1100"/>
              </a:lnSpc>
              <a:spcAft>
                <a:spcPts val="0"/>
              </a:spcAft>
              <a:tabLst>
                <a:tab pos="191135" algn="l"/>
                <a:tab pos="367030" algn="l"/>
                <a:tab pos="367030" algn="l"/>
              </a:tabLst>
            </a:pPr>
            <a:r>
              <a:rPr lang="en-US" dirty="0">
                <a:latin typeface="Arial" panose="020B0604020202020204" pitchFamily="34" charset="0"/>
                <a:ea typeface="MS Mincho" panose="02020609040205080304" pitchFamily="49" charset="-128"/>
                <a:cs typeface="Times New Roman" panose="02020603050405020304" pitchFamily="18" charset="0"/>
              </a:rPr>
              <a:t>Figure 2: Drilling and Injection Plan</a:t>
            </a:r>
            <a:endParaRPr lang="tr-TR" sz="1200" dirty="0">
              <a:effectLst/>
              <a:latin typeface="Arial" panose="020B0604020202020204" pitchFamily="34" charset="0"/>
              <a:ea typeface="MS Mincho" panose="02020609040205080304" pitchFamily="49" charset="-128"/>
              <a:cs typeface="Times New Roman" panose="02020603050405020304" pitchFamily="18" charset="0"/>
            </a:endParaRPr>
          </a:p>
        </p:txBody>
      </p:sp>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37682" t="13037" r="24570" b="9630"/>
          <a:stretch>
            <a:fillRect/>
          </a:stretch>
        </p:blipFill>
        <p:spPr bwMode="auto">
          <a:xfrm>
            <a:off x="1457617" y="228600"/>
            <a:ext cx="4888760" cy="596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834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5" name="Rectangle 5"/>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800" b="0" i="0" u="none" strike="noStrike" cap="none" normalizeH="0" baseline="0" smtClean="0">
                <a:ln>
                  <a:noFill/>
                </a:ln>
                <a:solidFill>
                  <a:schemeClr val="tx1"/>
                </a:solidFill>
                <a:effectLst/>
                <a:latin typeface="Arial" panose="020B0604020202020204" pitchFamily="34" charset="0"/>
              </a:rPr>
              <a:t/>
            </a:r>
            <a:br>
              <a:rPr kumimoji="0" lang="tr-TR" sz="1800" b="0" i="0" u="none" strike="noStrike" cap="none" normalizeH="0" baseline="0" smtClean="0">
                <a:ln>
                  <a:noFill/>
                </a:ln>
                <a:solidFill>
                  <a:schemeClr val="tx1"/>
                </a:solidFill>
                <a:effectLst/>
                <a:latin typeface="Arial" panose="020B0604020202020204" pitchFamily="34" charset="0"/>
              </a:rPr>
            </a:br>
            <a:endParaRPr kumimoji="0" lang="tr-TR"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smtClean="0">
              <a:ln>
                <a:noFill/>
              </a:ln>
              <a:solidFill>
                <a:schemeClr val="tx1"/>
              </a:solidFill>
              <a:effectLst/>
              <a:latin typeface="Arial" panose="020B0604020202020204" pitchFamily="34" charset="0"/>
            </a:endParaRPr>
          </a:p>
        </p:txBody>
      </p:sp>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899" y="374470"/>
            <a:ext cx="6300395" cy="50799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228011" y="61308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1pPr>
            <a:lvl2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2pPr>
            <a:lvl3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3pPr>
            <a:lvl4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4pPr>
            <a:lvl5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5pPr>
            <a:lvl6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6pPr>
            <a:lvl7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7pPr>
            <a:lvl8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8pPr>
            <a:lvl9pPr eaLnBrk="0" fontAlgn="base" hangingPunct="0">
              <a:spcBef>
                <a:spcPct val="0"/>
              </a:spcBef>
              <a:spcAft>
                <a:spcPct val="0"/>
              </a:spcAft>
              <a:tabLst>
                <a:tab pos="190500" algn="l"/>
                <a:tab pos="3667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Figure 3: Drilling and Injection Plan (Detailed Plan View)</a:t>
            </a:r>
            <a:endParaRPr kumimoji="0" lang="tr-TR" altLang="ja-JP"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0500" algn="l"/>
                <a:tab pos="366713" algn="l"/>
              </a:tabLst>
            </a:pPr>
            <a: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
            </a:r>
            <a:br>
              <a:rPr kumimoji="0" lang="en-US" altLang="ja-JP" sz="1200" b="0" i="0" u="none" strike="noStrike" cap="none" normalizeH="0" baseline="0" dirty="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br>
            <a:endParaRPr kumimoji="0" lang="en-US"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316818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877602" y="20845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p:cNvSpPr>
            <a:spLocks noChangeArrowheads="1"/>
          </p:cNvSpPr>
          <p:nvPr/>
        </p:nvSpPr>
        <p:spPr bwMode="auto">
          <a:xfrm>
            <a:off x="-2146433" y="47796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061" y="0"/>
            <a:ext cx="8677125" cy="6027801"/>
          </a:xfrm>
          <a:prstGeom prst="rect">
            <a:avLst/>
          </a:prstGeom>
        </p:spPr>
      </p:pic>
    </p:spTree>
    <p:extLst>
      <p:ext uri="{BB962C8B-B14F-4D97-AF65-F5344CB8AC3E}">
        <p14:creationId xmlns:p14="http://schemas.microsoft.com/office/powerpoint/2010/main" val="3933529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aphicFrame>
        <p:nvGraphicFramePr>
          <p:cNvPr id="4" name="Nesne 3"/>
          <p:cNvGraphicFramePr>
            <a:graphicFrameLocks noChangeAspect="1"/>
          </p:cNvGraphicFramePr>
          <p:nvPr>
            <p:extLst>
              <p:ext uri="{D42A27DB-BD31-4B8C-83A1-F6EECF244321}">
                <p14:modId xmlns:p14="http://schemas.microsoft.com/office/powerpoint/2010/main" val="1463402825"/>
              </p:ext>
            </p:extLst>
          </p:nvPr>
        </p:nvGraphicFramePr>
        <p:xfrm>
          <a:off x="2156059" y="0"/>
          <a:ext cx="8441356" cy="6251724"/>
        </p:xfrm>
        <a:graphic>
          <a:graphicData uri="http://schemas.openxmlformats.org/presentationml/2006/ole">
            <mc:AlternateContent xmlns:mc="http://schemas.openxmlformats.org/markup-compatibility/2006">
              <mc:Choice xmlns:v="urn:schemas-microsoft-com:vml" Requires="v">
                <p:oleObj spid="_x0000_s26629" name="Image" r:id="rId4" imgW="7013160" imgH="5193720" progId="Photoshop.Image.13">
                  <p:embed/>
                </p:oleObj>
              </mc:Choice>
              <mc:Fallback>
                <p:oleObj name="Image" r:id="rId4" imgW="7013160" imgH="5193720" progId="Photoshop.Image.13">
                  <p:embed/>
                  <p:pic>
                    <p:nvPicPr>
                      <p:cNvPr id="0" name=""/>
                      <p:cNvPicPr/>
                      <p:nvPr/>
                    </p:nvPicPr>
                    <p:blipFill>
                      <a:blip r:embed="rId5"/>
                      <a:stretch>
                        <a:fillRect/>
                      </a:stretch>
                    </p:blipFill>
                    <p:spPr>
                      <a:xfrm>
                        <a:off x="2156059" y="0"/>
                        <a:ext cx="8441356" cy="6251724"/>
                      </a:xfrm>
                      <a:prstGeom prst="rect">
                        <a:avLst/>
                      </a:prstGeom>
                    </p:spPr>
                  </p:pic>
                </p:oleObj>
              </mc:Fallback>
            </mc:AlternateContent>
          </a:graphicData>
        </a:graphic>
      </p:graphicFrame>
    </p:spTree>
    <p:extLst>
      <p:ext uri="{BB962C8B-B14F-4D97-AF65-F5344CB8AC3E}">
        <p14:creationId xmlns:p14="http://schemas.microsoft.com/office/powerpoint/2010/main" val="170544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877602" y="20845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p:cNvSpPr>
            <a:spLocks noChangeArrowheads="1"/>
          </p:cNvSpPr>
          <p:nvPr/>
        </p:nvSpPr>
        <p:spPr bwMode="auto">
          <a:xfrm>
            <a:off x="-2146433" y="47796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7948" y="0"/>
            <a:ext cx="4445001" cy="6035040"/>
          </a:xfrm>
          <a:prstGeom prst="rect">
            <a:avLst/>
          </a:prstGeom>
        </p:spPr>
      </p:pic>
    </p:spTree>
    <p:extLst>
      <p:ext uri="{BB962C8B-B14F-4D97-AF65-F5344CB8AC3E}">
        <p14:creationId xmlns:p14="http://schemas.microsoft.com/office/powerpoint/2010/main" val="17918505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9229" name="Rectangle 54"/>
          <p:cNvSpPr>
            <a:spLocks noChangeArrowheads="1"/>
          </p:cNvSpPr>
          <p:nvPr/>
        </p:nvSpPr>
        <p:spPr bwMode="auto">
          <a:xfrm>
            <a:off x="4877602" y="20845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Rectangle 5"/>
          <p:cNvSpPr>
            <a:spLocks noChangeArrowheads="1"/>
          </p:cNvSpPr>
          <p:nvPr/>
        </p:nvSpPr>
        <p:spPr bwMode="auto">
          <a:xfrm>
            <a:off x="7180446" y="21086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0" name="Rectangle 9"/>
          <p:cNvSpPr>
            <a:spLocks noChangeArrowheads="1"/>
          </p:cNvSpPr>
          <p:nvPr/>
        </p:nvSpPr>
        <p:spPr bwMode="auto">
          <a:xfrm>
            <a:off x="721895" y="19731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Rectangle 2"/>
          <p:cNvSpPr>
            <a:spLocks noChangeArrowheads="1"/>
          </p:cNvSpPr>
          <p:nvPr/>
        </p:nvSpPr>
        <p:spPr bwMode="auto">
          <a:xfrm>
            <a:off x="-2146433" y="47796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4" name="Nesne 3"/>
          <p:cNvGraphicFramePr>
            <a:graphicFrameLocks noChangeAspect="1"/>
          </p:cNvGraphicFramePr>
          <p:nvPr>
            <p:extLst>
              <p:ext uri="{D42A27DB-BD31-4B8C-83A1-F6EECF244321}">
                <p14:modId xmlns:p14="http://schemas.microsoft.com/office/powerpoint/2010/main" val="1211563276"/>
              </p:ext>
            </p:extLst>
          </p:nvPr>
        </p:nvGraphicFramePr>
        <p:xfrm>
          <a:off x="3473250" y="89234"/>
          <a:ext cx="5093234" cy="6137999"/>
        </p:xfrm>
        <a:graphic>
          <a:graphicData uri="http://schemas.openxmlformats.org/presentationml/2006/ole">
            <mc:AlternateContent xmlns:mc="http://schemas.openxmlformats.org/markup-compatibility/2006">
              <mc:Choice xmlns:v="urn:schemas-microsoft-com:vml" Requires="v">
                <p:oleObj spid="_x0000_s16393" name="Image" r:id="rId4" imgW="1548360" imgH="1865160" progId="Photoshop.Image.13">
                  <p:embed/>
                </p:oleObj>
              </mc:Choice>
              <mc:Fallback>
                <p:oleObj name="Image" r:id="rId4" imgW="1548360" imgH="1865160" progId="Photoshop.Image.13">
                  <p:embed/>
                  <p:pic>
                    <p:nvPicPr>
                      <p:cNvPr id="0" name=""/>
                      <p:cNvPicPr/>
                      <p:nvPr/>
                    </p:nvPicPr>
                    <p:blipFill>
                      <a:blip r:embed="rId5"/>
                      <a:stretch>
                        <a:fillRect/>
                      </a:stretch>
                    </p:blipFill>
                    <p:spPr>
                      <a:xfrm>
                        <a:off x="3473250" y="89234"/>
                        <a:ext cx="5093234" cy="6137999"/>
                      </a:xfrm>
                      <a:prstGeom prst="rect">
                        <a:avLst/>
                      </a:prstGeom>
                    </p:spPr>
                  </p:pic>
                </p:oleObj>
              </mc:Fallback>
            </mc:AlternateContent>
          </a:graphicData>
        </a:graphic>
      </p:graphicFrame>
    </p:spTree>
    <p:extLst>
      <p:ext uri="{BB962C8B-B14F-4D97-AF65-F5344CB8AC3E}">
        <p14:creationId xmlns:p14="http://schemas.microsoft.com/office/powerpoint/2010/main" val="2087433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3077522722"/>
              </p:ext>
            </p:extLst>
          </p:nvPr>
        </p:nvGraphicFramePr>
        <p:xfrm>
          <a:off x="2300437" y="0"/>
          <a:ext cx="8210349" cy="6080639"/>
        </p:xfrm>
        <a:graphic>
          <a:graphicData uri="http://schemas.openxmlformats.org/presentationml/2006/ole">
            <mc:AlternateContent xmlns:mc="http://schemas.openxmlformats.org/markup-compatibility/2006">
              <mc:Choice xmlns:v="urn:schemas-microsoft-com:vml" Requires="v">
                <p:oleObj spid="_x0000_s2060" name="Image" r:id="rId4" imgW="7013160" imgH="5193720" progId="Photoshop.Image.13">
                  <p:embed/>
                </p:oleObj>
              </mc:Choice>
              <mc:Fallback>
                <p:oleObj name="Image" r:id="rId4" imgW="7013160" imgH="5193720" progId="Photoshop.Image.13">
                  <p:embed/>
                  <p:pic>
                    <p:nvPicPr>
                      <p:cNvPr id="0" name=""/>
                      <p:cNvPicPr/>
                      <p:nvPr/>
                    </p:nvPicPr>
                    <p:blipFill>
                      <a:blip r:embed="rId5"/>
                      <a:stretch>
                        <a:fillRect/>
                      </a:stretch>
                    </p:blipFill>
                    <p:spPr>
                      <a:xfrm>
                        <a:off x="2300437" y="0"/>
                        <a:ext cx="8210349" cy="6080639"/>
                      </a:xfrm>
                      <a:prstGeom prst="rect">
                        <a:avLst/>
                      </a:prstGeom>
                    </p:spPr>
                  </p:pic>
                </p:oleObj>
              </mc:Fallback>
            </mc:AlternateContent>
          </a:graphicData>
        </a:graphic>
      </p:graphicFrame>
    </p:spTree>
    <p:extLst>
      <p:ext uri="{BB962C8B-B14F-4D97-AF65-F5344CB8AC3E}">
        <p14:creationId xmlns:p14="http://schemas.microsoft.com/office/powerpoint/2010/main" val="1988251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aphicFrame>
        <p:nvGraphicFramePr>
          <p:cNvPr id="5" name="Nesne 4"/>
          <p:cNvGraphicFramePr>
            <a:graphicFrameLocks noChangeAspect="1"/>
          </p:cNvGraphicFramePr>
          <p:nvPr>
            <p:extLst>
              <p:ext uri="{D42A27DB-BD31-4B8C-83A1-F6EECF244321}">
                <p14:modId xmlns:p14="http://schemas.microsoft.com/office/powerpoint/2010/main" val="1482903705"/>
              </p:ext>
            </p:extLst>
          </p:nvPr>
        </p:nvGraphicFramePr>
        <p:xfrm>
          <a:off x="1953946" y="185370"/>
          <a:ext cx="7950470" cy="5888171"/>
        </p:xfrm>
        <a:graphic>
          <a:graphicData uri="http://schemas.openxmlformats.org/presentationml/2006/ole">
            <mc:AlternateContent xmlns:mc="http://schemas.openxmlformats.org/markup-compatibility/2006">
              <mc:Choice xmlns:v="urn:schemas-microsoft-com:vml" Requires="v">
                <p:oleObj spid="_x0000_s3082" name="Image" r:id="rId4" imgW="7013160" imgH="5193720" progId="Photoshop.Image.13">
                  <p:embed/>
                </p:oleObj>
              </mc:Choice>
              <mc:Fallback>
                <p:oleObj name="Image" r:id="rId4" imgW="7013160" imgH="5193720" progId="Photoshop.Image.13">
                  <p:embed/>
                  <p:pic>
                    <p:nvPicPr>
                      <p:cNvPr id="0" name=""/>
                      <p:cNvPicPr/>
                      <p:nvPr/>
                    </p:nvPicPr>
                    <p:blipFill>
                      <a:blip r:embed="rId5"/>
                      <a:stretch>
                        <a:fillRect/>
                      </a:stretch>
                    </p:blipFill>
                    <p:spPr>
                      <a:xfrm>
                        <a:off x="1953946" y="185370"/>
                        <a:ext cx="7950470" cy="5888171"/>
                      </a:xfrm>
                      <a:prstGeom prst="rect">
                        <a:avLst/>
                      </a:prstGeom>
                    </p:spPr>
                  </p:pic>
                </p:oleObj>
              </mc:Fallback>
            </mc:AlternateContent>
          </a:graphicData>
        </a:graphic>
      </p:graphicFrame>
    </p:spTree>
    <p:extLst>
      <p:ext uri="{BB962C8B-B14F-4D97-AF65-F5344CB8AC3E}">
        <p14:creationId xmlns:p14="http://schemas.microsoft.com/office/powerpoint/2010/main" val="3165089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4107332671"/>
              </p:ext>
            </p:extLst>
          </p:nvPr>
        </p:nvGraphicFramePr>
        <p:xfrm>
          <a:off x="1751815" y="262373"/>
          <a:ext cx="7921574" cy="5866770"/>
        </p:xfrm>
        <a:graphic>
          <a:graphicData uri="http://schemas.openxmlformats.org/presentationml/2006/ole">
            <mc:AlternateContent xmlns:mc="http://schemas.openxmlformats.org/markup-compatibility/2006">
              <mc:Choice xmlns:v="urn:schemas-microsoft-com:vml" Requires="v">
                <p:oleObj spid="_x0000_s4106" name="Image" r:id="rId4" imgW="7013160" imgH="5193720" progId="Photoshop.Image.13">
                  <p:embed/>
                </p:oleObj>
              </mc:Choice>
              <mc:Fallback>
                <p:oleObj name="Image" r:id="rId4" imgW="7013160" imgH="5193720" progId="Photoshop.Image.13">
                  <p:embed/>
                  <p:pic>
                    <p:nvPicPr>
                      <p:cNvPr id="0" name=""/>
                      <p:cNvPicPr/>
                      <p:nvPr/>
                    </p:nvPicPr>
                    <p:blipFill>
                      <a:blip r:embed="rId5"/>
                      <a:stretch>
                        <a:fillRect/>
                      </a:stretch>
                    </p:blipFill>
                    <p:spPr>
                      <a:xfrm>
                        <a:off x="1751815" y="262373"/>
                        <a:ext cx="7921574" cy="5866770"/>
                      </a:xfrm>
                      <a:prstGeom prst="rect">
                        <a:avLst/>
                      </a:prstGeom>
                    </p:spPr>
                  </p:pic>
                </p:oleObj>
              </mc:Fallback>
            </mc:AlternateContent>
          </a:graphicData>
        </a:graphic>
      </p:graphicFrame>
    </p:spTree>
    <p:extLst>
      <p:ext uri="{BB962C8B-B14F-4D97-AF65-F5344CB8AC3E}">
        <p14:creationId xmlns:p14="http://schemas.microsoft.com/office/powerpoint/2010/main" val="2278736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aphicFrame>
        <p:nvGraphicFramePr>
          <p:cNvPr id="3" name="Nesne 2"/>
          <p:cNvGraphicFramePr>
            <a:graphicFrameLocks noChangeAspect="1"/>
          </p:cNvGraphicFramePr>
          <p:nvPr>
            <p:extLst>
              <p:ext uri="{D42A27DB-BD31-4B8C-83A1-F6EECF244321}">
                <p14:modId xmlns:p14="http://schemas.microsoft.com/office/powerpoint/2010/main" val="3503256749"/>
              </p:ext>
            </p:extLst>
          </p:nvPr>
        </p:nvGraphicFramePr>
        <p:xfrm>
          <a:off x="2021322" y="-1"/>
          <a:ext cx="8364337" cy="6194683"/>
        </p:xfrm>
        <a:graphic>
          <a:graphicData uri="http://schemas.openxmlformats.org/presentationml/2006/ole">
            <mc:AlternateContent xmlns:mc="http://schemas.openxmlformats.org/markup-compatibility/2006">
              <mc:Choice xmlns:v="urn:schemas-microsoft-com:vml" Requires="v">
                <p:oleObj spid="_x0000_s5130" name="Image" r:id="rId4" imgW="7013160" imgH="5193720" progId="Photoshop.Image.13">
                  <p:embed/>
                </p:oleObj>
              </mc:Choice>
              <mc:Fallback>
                <p:oleObj name="Image" r:id="rId4" imgW="7013160" imgH="5193720" progId="Photoshop.Image.13">
                  <p:embed/>
                  <p:pic>
                    <p:nvPicPr>
                      <p:cNvPr id="0" name=""/>
                      <p:cNvPicPr/>
                      <p:nvPr/>
                    </p:nvPicPr>
                    <p:blipFill>
                      <a:blip r:embed="rId5"/>
                      <a:stretch>
                        <a:fillRect/>
                      </a:stretch>
                    </p:blipFill>
                    <p:spPr>
                      <a:xfrm>
                        <a:off x="2021322" y="-1"/>
                        <a:ext cx="8364337" cy="6194683"/>
                      </a:xfrm>
                      <a:prstGeom prst="rect">
                        <a:avLst/>
                      </a:prstGeom>
                    </p:spPr>
                  </p:pic>
                </p:oleObj>
              </mc:Fallback>
            </mc:AlternateContent>
          </a:graphicData>
        </a:graphic>
      </p:graphicFrame>
    </p:spTree>
    <p:extLst>
      <p:ext uri="{BB962C8B-B14F-4D97-AF65-F5344CB8AC3E}">
        <p14:creationId xmlns:p14="http://schemas.microsoft.com/office/powerpoint/2010/main" val="2489538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aphicFrame>
        <p:nvGraphicFramePr>
          <p:cNvPr id="4" name="Nesne 3"/>
          <p:cNvGraphicFramePr>
            <a:graphicFrameLocks noChangeAspect="1"/>
          </p:cNvGraphicFramePr>
          <p:nvPr>
            <p:extLst>
              <p:ext uri="{D42A27DB-BD31-4B8C-83A1-F6EECF244321}">
                <p14:modId xmlns:p14="http://schemas.microsoft.com/office/powerpoint/2010/main" val="1427927553"/>
              </p:ext>
            </p:extLst>
          </p:nvPr>
        </p:nvGraphicFramePr>
        <p:xfrm>
          <a:off x="741145" y="0"/>
          <a:ext cx="10953550" cy="6163230"/>
        </p:xfrm>
        <a:graphic>
          <a:graphicData uri="http://schemas.openxmlformats.org/presentationml/2006/ole">
            <mc:AlternateContent xmlns:mc="http://schemas.openxmlformats.org/markup-compatibility/2006">
              <mc:Choice xmlns:v="urn:schemas-microsoft-com:vml" Requires="v">
                <p:oleObj spid="_x0000_s6155" name="Image" r:id="rId4" imgW="5852160" imgH="3291840" progId="Photoshop.Image.13">
                  <p:embed/>
                </p:oleObj>
              </mc:Choice>
              <mc:Fallback>
                <p:oleObj name="Image" r:id="rId4" imgW="5852160" imgH="3291840" progId="Photoshop.Image.13">
                  <p:embed/>
                  <p:pic>
                    <p:nvPicPr>
                      <p:cNvPr id="0" name=""/>
                      <p:cNvPicPr/>
                      <p:nvPr/>
                    </p:nvPicPr>
                    <p:blipFill>
                      <a:blip r:embed="rId5"/>
                      <a:stretch>
                        <a:fillRect/>
                      </a:stretch>
                    </p:blipFill>
                    <p:spPr>
                      <a:xfrm>
                        <a:off x="741145" y="0"/>
                        <a:ext cx="10953550" cy="6163230"/>
                      </a:xfrm>
                      <a:prstGeom prst="rect">
                        <a:avLst/>
                      </a:prstGeom>
                    </p:spPr>
                  </p:pic>
                </p:oleObj>
              </mc:Fallback>
            </mc:AlternateContent>
          </a:graphicData>
        </a:graphic>
      </p:graphicFrame>
    </p:spTree>
    <p:extLst>
      <p:ext uri="{BB962C8B-B14F-4D97-AF65-F5344CB8AC3E}">
        <p14:creationId xmlns:p14="http://schemas.microsoft.com/office/powerpoint/2010/main" val="3344501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3631962" y="2706754"/>
            <a:ext cx="4512967"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sz="4000" dirty="0" err="1">
                <a:solidFill>
                  <a:srgbClr val="212121"/>
                </a:solidFill>
                <a:latin typeface="inherit"/>
              </a:rPr>
              <a:t>M</a:t>
            </a:r>
            <a:r>
              <a:rPr kumimoji="0" lang="tr-TR" sz="4000" b="0" i="0" u="none" strike="noStrike" cap="none" normalizeH="0" baseline="0" dirty="0" err="1" smtClean="0">
                <a:ln>
                  <a:noFill/>
                </a:ln>
                <a:solidFill>
                  <a:srgbClr val="212121"/>
                </a:solidFill>
                <a:effectLst/>
                <a:latin typeface="inherit"/>
              </a:rPr>
              <a:t>easures</a:t>
            </a:r>
            <a:r>
              <a:rPr kumimoji="0" lang="tr-TR" sz="4000" b="0" i="0" u="none" strike="noStrike" cap="none" normalizeH="0" baseline="0" dirty="0" smtClean="0">
                <a:ln>
                  <a:noFill/>
                </a:ln>
                <a:solidFill>
                  <a:srgbClr val="212121"/>
                </a:solidFill>
                <a:effectLst/>
                <a:latin typeface="inherit"/>
              </a:rPr>
              <a:t> in </a:t>
            </a:r>
            <a:r>
              <a:rPr lang="tr-TR" sz="4000" dirty="0" err="1">
                <a:solidFill>
                  <a:srgbClr val="212121"/>
                </a:solidFill>
                <a:latin typeface="inherit"/>
              </a:rPr>
              <a:t>T</a:t>
            </a:r>
            <a:r>
              <a:rPr kumimoji="0" lang="tr-TR" sz="4000" b="0" i="0" u="none" strike="noStrike" cap="none" normalizeH="0" baseline="0" dirty="0" err="1" smtClean="0">
                <a:ln>
                  <a:noFill/>
                </a:ln>
                <a:solidFill>
                  <a:srgbClr val="212121"/>
                </a:solidFill>
                <a:effectLst/>
                <a:latin typeface="inherit"/>
              </a:rPr>
              <a:t>unnel</a:t>
            </a:r>
            <a:r>
              <a:rPr kumimoji="0" lang="tr-TR" sz="1200" b="0" i="0" u="none" strike="noStrike" cap="none" normalizeH="0" baseline="0" dirty="0" smtClean="0">
                <a:ln>
                  <a:noFill/>
                </a:ln>
                <a:solidFill>
                  <a:schemeClr val="tx1"/>
                </a:solidFill>
                <a:effectLst/>
              </a:rPr>
              <a:t> </a:t>
            </a:r>
            <a:endParaRPr kumimoji="0" lang="tr-TR"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020090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TotalTime>
  <Words>695</Words>
  <Application>Microsoft Office PowerPoint</Application>
  <PresentationFormat>Özel</PresentationFormat>
  <Paragraphs>113</Paragraphs>
  <Slides>31</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31</vt:i4>
      </vt:variant>
    </vt:vector>
  </HeadingPairs>
  <TitlesOfParts>
    <vt:vector size="33" baseType="lpstr">
      <vt:lpstr>Office Teması</vt:lpstr>
      <vt:lpstr>Image</vt:lpstr>
      <vt:lpstr>Tünelcilikte Arazi İyileştirme-Stabilizasyon Yöntemleri  Ground Improvement-Stabilization Methods in Tunneling</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ARDA BAYINDIR</dc:creator>
  <cp:lastModifiedBy>murat</cp:lastModifiedBy>
  <cp:revision>15</cp:revision>
  <dcterms:created xsi:type="dcterms:W3CDTF">2015-08-16T14:12:09Z</dcterms:created>
  <dcterms:modified xsi:type="dcterms:W3CDTF">2015-08-26T08:51:17Z</dcterms:modified>
</cp:coreProperties>
</file>